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0" r:id="rId3"/>
    <p:sldId id="274" r:id="rId4"/>
    <p:sldId id="275" r:id="rId5"/>
    <p:sldId id="276" r:id="rId6"/>
    <p:sldId id="272" r:id="rId7"/>
    <p:sldId id="261" r:id="rId8"/>
    <p:sldId id="277" r:id="rId9"/>
    <p:sldId id="281" r:id="rId10"/>
    <p:sldId id="280" r:id="rId11"/>
    <p:sldId id="282" r:id="rId12"/>
    <p:sldId id="283" r:id="rId13"/>
    <p:sldId id="284" r:id="rId14"/>
    <p:sldId id="285" r:id="rId15"/>
    <p:sldId id="286" r:id="rId16"/>
    <p:sldId id="271" r:id="rId17"/>
    <p:sldId id="267" r:id="rId18"/>
    <p:sldId id="265" r:id="rId19"/>
    <p:sldId id="269" r:id="rId20"/>
    <p:sldId id="266" r:id="rId21"/>
    <p:sldId id="270" r:id="rId22"/>
    <p:sldId id="258" r:id="rId23"/>
    <p:sldId id="264" r:id="rId24"/>
    <p:sldId id="257" r:id="rId25"/>
    <p:sldId id="262" r:id="rId26"/>
    <p:sldId id="26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9"/>
    <p:restoredTop sz="77279"/>
  </p:normalViewPr>
  <p:slideViewPr>
    <p:cSldViewPr snapToGrid="0">
      <p:cViewPr>
        <p:scale>
          <a:sx n="73" d="100"/>
          <a:sy n="73" d="100"/>
        </p:scale>
        <p:origin x="1112" y="6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DDFE2F-06A4-154C-94D6-A3E33015CC32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8EF5B18-E62A-B143-B725-C6F1ABA12988}">
      <dgm:prSet/>
      <dgm:spPr/>
      <dgm:t>
        <a:bodyPr/>
        <a:lstStyle/>
        <a:p>
          <a:r>
            <a:rPr lang="en-US" dirty="0"/>
            <a:t>Collect experimental cross section data</a:t>
          </a:r>
        </a:p>
      </dgm:t>
    </dgm:pt>
    <dgm:pt modelId="{B5A0237F-2ECB-BA4C-A852-F66D27BA1A70}" type="parTrans" cxnId="{6A7EFC0D-E60D-C040-B6B9-53A24B51459C}">
      <dgm:prSet/>
      <dgm:spPr/>
      <dgm:t>
        <a:bodyPr/>
        <a:lstStyle/>
        <a:p>
          <a:endParaRPr lang="en-US"/>
        </a:p>
      </dgm:t>
    </dgm:pt>
    <dgm:pt modelId="{2F56A174-CCE0-EC41-A101-9BEF042FF093}" type="sibTrans" cxnId="{6A7EFC0D-E60D-C040-B6B9-53A24B51459C}">
      <dgm:prSet/>
      <dgm:spPr/>
      <dgm:t>
        <a:bodyPr/>
        <a:lstStyle/>
        <a:p>
          <a:endParaRPr lang="en-US"/>
        </a:p>
      </dgm:t>
    </dgm:pt>
    <dgm:pt modelId="{67D7551B-FEE7-2B42-A203-A60047682ACE}">
      <dgm:prSet/>
      <dgm:spPr/>
      <dgm:t>
        <a:bodyPr/>
        <a:lstStyle/>
        <a:p>
          <a:r>
            <a:rPr lang="en-US" dirty="0"/>
            <a:t>Convert cross sections to ionization rates and uncertainties.</a:t>
          </a:r>
        </a:p>
      </dgm:t>
    </dgm:pt>
    <dgm:pt modelId="{31A7E438-9BA9-934B-A568-708B620E1FDB}" type="parTrans" cxnId="{393DABF2-4EC8-7149-A728-09B8A1F6BF91}">
      <dgm:prSet/>
      <dgm:spPr/>
      <dgm:t>
        <a:bodyPr/>
        <a:lstStyle/>
        <a:p>
          <a:endParaRPr lang="en-US"/>
        </a:p>
      </dgm:t>
    </dgm:pt>
    <dgm:pt modelId="{D4E7284C-8519-0746-AF6B-0717A9C1A502}" type="sibTrans" cxnId="{393DABF2-4EC8-7149-A728-09B8A1F6BF91}">
      <dgm:prSet/>
      <dgm:spPr/>
      <dgm:t>
        <a:bodyPr/>
        <a:lstStyle/>
        <a:p>
          <a:endParaRPr lang="en-US"/>
        </a:p>
      </dgm:t>
    </dgm:pt>
    <dgm:pt modelId="{4834C963-A6D2-8149-A602-1ED9E7D84FE9}">
      <dgm:prSet/>
      <dgm:spPr/>
      <dgm:t>
        <a:bodyPr/>
        <a:lstStyle/>
        <a:p>
          <a:r>
            <a:rPr lang="en-US" dirty="0"/>
            <a:t>Use Monte Carlo methods and fitting to generate continuous cross section curves</a:t>
          </a:r>
        </a:p>
      </dgm:t>
    </dgm:pt>
    <dgm:pt modelId="{B592ABAE-58D2-904C-961B-C20D806AE081}" type="parTrans" cxnId="{87064187-5F77-0A4E-B8F0-6E0A4A16A25F}">
      <dgm:prSet/>
      <dgm:spPr/>
      <dgm:t>
        <a:bodyPr/>
        <a:lstStyle/>
        <a:p>
          <a:endParaRPr lang="en-US"/>
        </a:p>
      </dgm:t>
    </dgm:pt>
    <dgm:pt modelId="{33ABFC13-094E-5D4A-ACD8-7E23944717FC}" type="sibTrans" cxnId="{87064187-5F77-0A4E-B8F0-6E0A4A16A25F}">
      <dgm:prSet/>
      <dgm:spPr/>
      <dgm:t>
        <a:bodyPr/>
        <a:lstStyle/>
        <a:p>
          <a:endParaRPr lang="en-US"/>
        </a:p>
      </dgm:t>
    </dgm:pt>
    <dgm:pt modelId="{94F3599B-8CBC-7B45-85C5-E041A1A103EB}">
      <dgm:prSet/>
      <dgm:spPr/>
      <dgm:t>
        <a:bodyPr/>
        <a:lstStyle/>
        <a:p>
          <a:r>
            <a:rPr lang="en-US" dirty="0"/>
            <a:t>Calculate charge state distribution. Use Monte Carlo methods for uncertainties</a:t>
          </a:r>
        </a:p>
      </dgm:t>
    </dgm:pt>
    <dgm:pt modelId="{0B14DF6F-A505-184C-8BF5-7898F0FD90E8}" type="parTrans" cxnId="{1D81CB9F-646D-CF4B-BEA1-F11ADF22B87C}">
      <dgm:prSet/>
      <dgm:spPr/>
      <dgm:t>
        <a:bodyPr/>
        <a:lstStyle/>
        <a:p>
          <a:endParaRPr lang="en-US"/>
        </a:p>
      </dgm:t>
    </dgm:pt>
    <dgm:pt modelId="{FB193195-1C4B-4A44-A249-1F08BBDEA410}" type="sibTrans" cxnId="{1D81CB9F-646D-CF4B-BEA1-F11ADF22B87C}">
      <dgm:prSet/>
      <dgm:spPr/>
      <dgm:t>
        <a:bodyPr/>
        <a:lstStyle/>
        <a:p>
          <a:endParaRPr lang="en-US"/>
        </a:p>
      </dgm:t>
    </dgm:pt>
    <dgm:pt modelId="{8FBB6EDA-3CA0-1B45-AB7B-75851289F458}">
      <dgm:prSet/>
      <dgm:spPr/>
      <dgm:t>
        <a:bodyPr/>
        <a:lstStyle/>
        <a:p>
          <a:r>
            <a:rPr lang="en-US" b="0" i="0" dirty="0"/>
            <a:t>Multiply charge state distribution by line </a:t>
          </a:r>
          <a:r>
            <a:rPr lang="en-US" b="0" i="0" dirty="0" err="1"/>
            <a:t>emissivities</a:t>
          </a:r>
          <a:r>
            <a:rPr lang="en-US" b="0" i="0" dirty="0"/>
            <a:t> </a:t>
          </a:r>
          <a:r>
            <a:rPr lang="en-US" dirty="0"/>
            <a:t>for line ratios</a:t>
          </a:r>
          <a:endParaRPr lang="en-US" b="1" i="1" dirty="0"/>
        </a:p>
      </dgm:t>
    </dgm:pt>
    <dgm:pt modelId="{57820773-EC6C-9B4F-A893-5389CBB739BF}" type="parTrans" cxnId="{983360D3-0C62-794F-BD3A-2B2DC844DA74}">
      <dgm:prSet/>
      <dgm:spPr/>
      <dgm:t>
        <a:bodyPr/>
        <a:lstStyle/>
        <a:p>
          <a:endParaRPr lang="en-US"/>
        </a:p>
      </dgm:t>
    </dgm:pt>
    <dgm:pt modelId="{2005227F-91D5-1940-9FF4-055FFCCFB800}" type="sibTrans" cxnId="{983360D3-0C62-794F-BD3A-2B2DC844DA74}">
      <dgm:prSet/>
      <dgm:spPr/>
      <dgm:t>
        <a:bodyPr/>
        <a:lstStyle/>
        <a:p>
          <a:endParaRPr lang="en-US"/>
        </a:p>
      </dgm:t>
    </dgm:pt>
    <dgm:pt modelId="{A0E8B2DF-8B4A-E64B-B2AF-8F2999E833CD}" type="pres">
      <dgm:prSet presAssocID="{46DDFE2F-06A4-154C-94D6-A3E33015CC32}" presName="Name0" presStyleCnt="0">
        <dgm:presLayoutVars>
          <dgm:dir/>
          <dgm:resizeHandles val="exact"/>
        </dgm:presLayoutVars>
      </dgm:prSet>
      <dgm:spPr/>
    </dgm:pt>
    <dgm:pt modelId="{7657277B-1F4A-9449-B9BA-D065377DFB06}" type="pres">
      <dgm:prSet presAssocID="{88EF5B18-E62A-B143-B725-C6F1ABA12988}" presName="node" presStyleLbl="node1" presStyleIdx="0" presStyleCnt="5">
        <dgm:presLayoutVars>
          <dgm:bulletEnabled val="1"/>
        </dgm:presLayoutVars>
      </dgm:prSet>
      <dgm:spPr/>
    </dgm:pt>
    <dgm:pt modelId="{3DDAE722-DD55-9E4F-80B4-0E6933BB37B0}" type="pres">
      <dgm:prSet presAssocID="{2F56A174-CCE0-EC41-A101-9BEF042FF093}" presName="sibTrans" presStyleLbl="sibTrans2D1" presStyleIdx="0" presStyleCnt="4"/>
      <dgm:spPr/>
    </dgm:pt>
    <dgm:pt modelId="{4BBA7535-BEC6-3C4C-8061-3D96B7B7955F}" type="pres">
      <dgm:prSet presAssocID="{2F56A174-CCE0-EC41-A101-9BEF042FF093}" presName="connectorText" presStyleLbl="sibTrans2D1" presStyleIdx="0" presStyleCnt="4"/>
      <dgm:spPr/>
    </dgm:pt>
    <dgm:pt modelId="{46373C4D-8317-1F48-9F49-B75B9DA08EFF}" type="pres">
      <dgm:prSet presAssocID="{4834C963-A6D2-8149-A602-1ED9E7D84FE9}" presName="node" presStyleLbl="node1" presStyleIdx="1" presStyleCnt="5">
        <dgm:presLayoutVars>
          <dgm:bulletEnabled val="1"/>
        </dgm:presLayoutVars>
      </dgm:prSet>
      <dgm:spPr/>
    </dgm:pt>
    <dgm:pt modelId="{E0E55DCF-FFCC-834E-B6A6-3D3FAEA0510A}" type="pres">
      <dgm:prSet presAssocID="{33ABFC13-094E-5D4A-ACD8-7E23944717FC}" presName="sibTrans" presStyleLbl="sibTrans2D1" presStyleIdx="1" presStyleCnt="4"/>
      <dgm:spPr/>
    </dgm:pt>
    <dgm:pt modelId="{31A41FC3-9A74-5F49-AF5D-A87FE6AE000F}" type="pres">
      <dgm:prSet presAssocID="{33ABFC13-094E-5D4A-ACD8-7E23944717FC}" presName="connectorText" presStyleLbl="sibTrans2D1" presStyleIdx="1" presStyleCnt="4"/>
      <dgm:spPr/>
    </dgm:pt>
    <dgm:pt modelId="{8A9DE1F0-A5D3-3844-BBD8-5FBBEB3C26B6}" type="pres">
      <dgm:prSet presAssocID="{67D7551B-FEE7-2B42-A203-A60047682ACE}" presName="node" presStyleLbl="node1" presStyleIdx="2" presStyleCnt="5">
        <dgm:presLayoutVars>
          <dgm:bulletEnabled val="1"/>
        </dgm:presLayoutVars>
      </dgm:prSet>
      <dgm:spPr/>
    </dgm:pt>
    <dgm:pt modelId="{3F988779-4D9C-2A48-83E7-986A893D9BDC}" type="pres">
      <dgm:prSet presAssocID="{D4E7284C-8519-0746-AF6B-0717A9C1A502}" presName="sibTrans" presStyleLbl="sibTrans2D1" presStyleIdx="2" presStyleCnt="4"/>
      <dgm:spPr/>
    </dgm:pt>
    <dgm:pt modelId="{AD966F26-2392-D046-9BBB-409A1148F681}" type="pres">
      <dgm:prSet presAssocID="{D4E7284C-8519-0746-AF6B-0717A9C1A502}" presName="connectorText" presStyleLbl="sibTrans2D1" presStyleIdx="2" presStyleCnt="4"/>
      <dgm:spPr/>
    </dgm:pt>
    <dgm:pt modelId="{CA41C816-7346-334E-9051-CF3F555251BD}" type="pres">
      <dgm:prSet presAssocID="{94F3599B-8CBC-7B45-85C5-E041A1A103EB}" presName="node" presStyleLbl="node1" presStyleIdx="3" presStyleCnt="5">
        <dgm:presLayoutVars>
          <dgm:bulletEnabled val="1"/>
        </dgm:presLayoutVars>
      </dgm:prSet>
      <dgm:spPr/>
    </dgm:pt>
    <dgm:pt modelId="{D2D06D2C-0C32-7A41-B0DE-D885793CD89B}" type="pres">
      <dgm:prSet presAssocID="{FB193195-1C4B-4A44-A249-1F08BBDEA410}" presName="sibTrans" presStyleLbl="sibTrans2D1" presStyleIdx="3" presStyleCnt="4"/>
      <dgm:spPr/>
    </dgm:pt>
    <dgm:pt modelId="{90172246-62A9-2045-94B1-6D8F88C7A2F6}" type="pres">
      <dgm:prSet presAssocID="{FB193195-1C4B-4A44-A249-1F08BBDEA410}" presName="connectorText" presStyleLbl="sibTrans2D1" presStyleIdx="3" presStyleCnt="4"/>
      <dgm:spPr/>
    </dgm:pt>
    <dgm:pt modelId="{B564D216-553A-BB4F-AD20-87FACD75B1E2}" type="pres">
      <dgm:prSet presAssocID="{8FBB6EDA-3CA0-1B45-AB7B-75851289F458}" presName="node" presStyleLbl="node1" presStyleIdx="4" presStyleCnt="5">
        <dgm:presLayoutVars>
          <dgm:bulletEnabled val="1"/>
        </dgm:presLayoutVars>
      </dgm:prSet>
      <dgm:spPr/>
    </dgm:pt>
  </dgm:ptLst>
  <dgm:cxnLst>
    <dgm:cxn modelId="{0D91DE07-367A-354E-A2C2-5A07A1A3EAB2}" type="presOf" srcId="{2F56A174-CCE0-EC41-A101-9BEF042FF093}" destId="{3DDAE722-DD55-9E4F-80B4-0E6933BB37B0}" srcOrd="0" destOrd="0" presId="urn:microsoft.com/office/officeart/2005/8/layout/process1"/>
    <dgm:cxn modelId="{6A7EFC0D-E60D-C040-B6B9-53A24B51459C}" srcId="{46DDFE2F-06A4-154C-94D6-A3E33015CC32}" destId="{88EF5B18-E62A-B143-B725-C6F1ABA12988}" srcOrd="0" destOrd="0" parTransId="{B5A0237F-2ECB-BA4C-A852-F66D27BA1A70}" sibTransId="{2F56A174-CCE0-EC41-A101-9BEF042FF093}"/>
    <dgm:cxn modelId="{626B3513-9552-224A-AB0B-6E0DE91E26D9}" type="presOf" srcId="{33ABFC13-094E-5D4A-ACD8-7E23944717FC}" destId="{E0E55DCF-FFCC-834E-B6A6-3D3FAEA0510A}" srcOrd="0" destOrd="0" presId="urn:microsoft.com/office/officeart/2005/8/layout/process1"/>
    <dgm:cxn modelId="{A6E28621-1903-2E46-922E-6197D3E340BE}" type="presOf" srcId="{FB193195-1C4B-4A44-A249-1F08BBDEA410}" destId="{90172246-62A9-2045-94B1-6D8F88C7A2F6}" srcOrd="1" destOrd="0" presId="urn:microsoft.com/office/officeart/2005/8/layout/process1"/>
    <dgm:cxn modelId="{3626DC40-E0BD-6341-BA61-3AA8F778101C}" type="presOf" srcId="{88EF5B18-E62A-B143-B725-C6F1ABA12988}" destId="{7657277B-1F4A-9449-B9BA-D065377DFB06}" srcOrd="0" destOrd="0" presId="urn:microsoft.com/office/officeart/2005/8/layout/process1"/>
    <dgm:cxn modelId="{602F7D52-E88E-A946-83FF-52EE52B43925}" type="presOf" srcId="{67D7551B-FEE7-2B42-A203-A60047682ACE}" destId="{8A9DE1F0-A5D3-3844-BBD8-5FBBEB3C26B6}" srcOrd="0" destOrd="0" presId="urn:microsoft.com/office/officeart/2005/8/layout/process1"/>
    <dgm:cxn modelId="{F74D0E58-0801-FD48-833D-3E581B0F3F7A}" type="presOf" srcId="{4834C963-A6D2-8149-A602-1ED9E7D84FE9}" destId="{46373C4D-8317-1F48-9F49-B75B9DA08EFF}" srcOrd="0" destOrd="0" presId="urn:microsoft.com/office/officeart/2005/8/layout/process1"/>
    <dgm:cxn modelId="{732EA078-B542-6840-BB7D-8DA0B9E7E0E8}" type="presOf" srcId="{2F56A174-CCE0-EC41-A101-9BEF042FF093}" destId="{4BBA7535-BEC6-3C4C-8061-3D96B7B7955F}" srcOrd="1" destOrd="0" presId="urn:microsoft.com/office/officeart/2005/8/layout/process1"/>
    <dgm:cxn modelId="{87064187-5F77-0A4E-B8F0-6E0A4A16A25F}" srcId="{46DDFE2F-06A4-154C-94D6-A3E33015CC32}" destId="{4834C963-A6D2-8149-A602-1ED9E7D84FE9}" srcOrd="1" destOrd="0" parTransId="{B592ABAE-58D2-904C-961B-C20D806AE081}" sibTransId="{33ABFC13-094E-5D4A-ACD8-7E23944717FC}"/>
    <dgm:cxn modelId="{D6595588-CA8C-C045-BBD7-28E1319D88A9}" type="presOf" srcId="{94F3599B-8CBC-7B45-85C5-E041A1A103EB}" destId="{CA41C816-7346-334E-9051-CF3F555251BD}" srcOrd="0" destOrd="0" presId="urn:microsoft.com/office/officeart/2005/8/layout/process1"/>
    <dgm:cxn modelId="{2FE64A99-A102-1E41-A8A9-65008BA6DEA3}" type="presOf" srcId="{FB193195-1C4B-4A44-A249-1F08BBDEA410}" destId="{D2D06D2C-0C32-7A41-B0DE-D885793CD89B}" srcOrd="0" destOrd="0" presId="urn:microsoft.com/office/officeart/2005/8/layout/process1"/>
    <dgm:cxn modelId="{3060E39D-F000-8640-BFB6-B770DF5988A9}" type="presOf" srcId="{46DDFE2F-06A4-154C-94D6-A3E33015CC32}" destId="{A0E8B2DF-8B4A-E64B-B2AF-8F2999E833CD}" srcOrd="0" destOrd="0" presId="urn:microsoft.com/office/officeart/2005/8/layout/process1"/>
    <dgm:cxn modelId="{1D81CB9F-646D-CF4B-BEA1-F11ADF22B87C}" srcId="{46DDFE2F-06A4-154C-94D6-A3E33015CC32}" destId="{94F3599B-8CBC-7B45-85C5-E041A1A103EB}" srcOrd="3" destOrd="0" parTransId="{0B14DF6F-A505-184C-8BF5-7898F0FD90E8}" sibTransId="{FB193195-1C4B-4A44-A249-1F08BBDEA410}"/>
    <dgm:cxn modelId="{3FCE16C8-32AF-FC43-8ECE-EF7FD42DBE55}" type="presOf" srcId="{8FBB6EDA-3CA0-1B45-AB7B-75851289F458}" destId="{B564D216-553A-BB4F-AD20-87FACD75B1E2}" srcOrd="0" destOrd="0" presId="urn:microsoft.com/office/officeart/2005/8/layout/process1"/>
    <dgm:cxn modelId="{983360D3-0C62-794F-BD3A-2B2DC844DA74}" srcId="{46DDFE2F-06A4-154C-94D6-A3E33015CC32}" destId="{8FBB6EDA-3CA0-1B45-AB7B-75851289F458}" srcOrd="4" destOrd="0" parTransId="{57820773-EC6C-9B4F-A893-5389CBB739BF}" sibTransId="{2005227F-91D5-1940-9FF4-055FFCCFB800}"/>
    <dgm:cxn modelId="{3E9FF8E6-1712-014D-869B-0554E42209D3}" type="presOf" srcId="{33ABFC13-094E-5D4A-ACD8-7E23944717FC}" destId="{31A41FC3-9A74-5F49-AF5D-A87FE6AE000F}" srcOrd="1" destOrd="0" presId="urn:microsoft.com/office/officeart/2005/8/layout/process1"/>
    <dgm:cxn modelId="{BC58C6E7-4203-3C41-9BB7-C768C00F8B2A}" type="presOf" srcId="{D4E7284C-8519-0746-AF6B-0717A9C1A502}" destId="{3F988779-4D9C-2A48-83E7-986A893D9BDC}" srcOrd="0" destOrd="0" presId="urn:microsoft.com/office/officeart/2005/8/layout/process1"/>
    <dgm:cxn modelId="{393DABF2-4EC8-7149-A728-09B8A1F6BF91}" srcId="{46DDFE2F-06A4-154C-94D6-A3E33015CC32}" destId="{67D7551B-FEE7-2B42-A203-A60047682ACE}" srcOrd="2" destOrd="0" parTransId="{31A7E438-9BA9-934B-A568-708B620E1FDB}" sibTransId="{D4E7284C-8519-0746-AF6B-0717A9C1A502}"/>
    <dgm:cxn modelId="{C68C4EF6-E249-8F4A-96E7-3E856DDE47C2}" type="presOf" srcId="{D4E7284C-8519-0746-AF6B-0717A9C1A502}" destId="{AD966F26-2392-D046-9BBB-409A1148F681}" srcOrd="1" destOrd="0" presId="urn:microsoft.com/office/officeart/2005/8/layout/process1"/>
    <dgm:cxn modelId="{3EEBAD7D-5C09-8E43-8E42-A2BCEE2E7A84}" type="presParOf" srcId="{A0E8B2DF-8B4A-E64B-B2AF-8F2999E833CD}" destId="{7657277B-1F4A-9449-B9BA-D065377DFB06}" srcOrd="0" destOrd="0" presId="urn:microsoft.com/office/officeart/2005/8/layout/process1"/>
    <dgm:cxn modelId="{069FB42A-95DE-5A4C-BABB-88EB9C4EC6A7}" type="presParOf" srcId="{A0E8B2DF-8B4A-E64B-B2AF-8F2999E833CD}" destId="{3DDAE722-DD55-9E4F-80B4-0E6933BB37B0}" srcOrd="1" destOrd="0" presId="urn:microsoft.com/office/officeart/2005/8/layout/process1"/>
    <dgm:cxn modelId="{F5D34579-8C51-FD48-BCC3-A36F7F389813}" type="presParOf" srcId="{3DDAE722-DD55-9E4F-80B4-0E6933BB37B0}" destId="{4BBA7535-BEC6-3C4C-8061-3D96B7B7955F}" srcOrd="0" destOrd="0" presId="urn:microsoft.com/office/officeart/2005/8/layout/process1"/>
    <dgm:cxn modelId="{8A4F3972-4710-BC44-988F-10120CF16D7E}" type="presParOf" srcId="{A0E8B2DF-8B4A-E64B-B2AF-8F2999E833CD}" destId="{46373C4D-8317-1F48-9F49-B75B9DA08EFF}" srcOrd="2" destOrd="0" presId="urn:microsoft.com/office/officeart/2005/8/layout/process1"/>
    <dgm:cxn modelId="{8D4FF239-1B55-8244-81A7-636F3A0755C1}" type="presParOf" srcId="{A0E8B2DF-8B4A-E64B-B2AF-8F2999E833CD}" destId="{E0E55DCF-FFCC-834E-B6A6-3D3FAEA0510A}" srcOrd="3" destOrd="0" presId="urn:microsoft.com/office/officeart/2005/8/layout/process1"/>
    <dgm:cxn modelId="{063492DE-E58B-8F49-BF3A-7C66633178D3}" type="presParOf" srcId="{E0E55DCF-FFCC-834E-B6A6-3D3FAEA0510A}" destId="{31A41FC3-9A74-5F49-AF5D-A87FE6AE000F}" srcOrd="0" destOrd="0" presId="urn:microsoft.com/office/officeart/2005/8/layout/process1"/>
    <dgm:cxn modelId="{1D833F0D-4839-E144-821E-B695DF16206C}" type="presParOf" srcId="{A0E8B2DF-8B4A-E64B-B2AF-8F2999E833CD}" destId="{8A9DE1F0-A5D3-3844-BBD8-5FBBEB3C26B6}" srcOrd="4" destOrd="0" presId="urn:microsoft.com/office/officeart/2005/8/layout/process1"/>
    <dgm:cxn modelId="{F1FE2947-5F27-234C-9A5F-3474EA2E7A06}" type="presParOf" srcId="{A0E8B2DF-8B4A-E64B-B2AF-8F2999E833CD}" destId="{3F988779-4D9C-2A48-83E7-986A893D9BDC}" srcOrd="5" destOrd="0" presId="urn:microsoft.com/office/officeart/2005/8/layout/process1"/>
    <dgm:cxn modelId="{B7EA319A-F612-FE4D-91BC-AF7190559B12}" type="presParOf" srcId="{3F988779-4D9C-2A48-83E7-986A893D9BDC}" destId="{AD966F26-2392-D046-9BBB-409A1148F681}" srcOrd="0" destOrd="0" presId="urn:microsoft.com/office/officeart/2005/8/layout/process1"/>
    <dgm:cxn modelId="{29E9C21C-C020-714C-8B95-67F055922E36}" type="presParOf" srcId="{A0E8B2DF-8B4A-E64B-B2AF-8F2999E833CD}" destId="{CA41C816-7346-334E-9051-CF3F555251BD}" srcOrd="6" destOrd="0" presId="urn:microsoft.com/office/officeart/2005/8/layout/process1"/>
    <dgm:cxn modelId="{3FF3879F-0925-924D-98CA-72EF898067BD}" type="presParOf" srcId="{A0E8B2DF-8B4A-E64B-B2AF-8F2999E833CD}" destId="{D2D06D2C-0C32-7A41-B0DE-D885793CD89B}" srcOrd="7" destOrd="0" presId="urn:microsoft.com/office/officeart/2005/8/layout/process1"/>
    <dgm:cxn modelId="{E91D07BA-87DD-C043-B8FA-4032B296DF92}" type="presParOf" srcId="{D2D06D2C-0C32-7A41-B0DE-D885793CD89B}" destId="{90172246-62A9-2045-94B1-6D8F88C7A2F6}" srcOrd="0" destOrd="0" presId="urn:microsoft.com/office/officeart/2005/8/layout/process1"/>
    <dgm:cxn modelId="{9144F9CB-2A87-C74E-8301-149ECDE2C57D}" type="presParOf" srcId="{A0E8B2DF-8B4A-E64B-B2AF-8F2999E833CD}" destId="{B564D216-553A-BB4F-AD20-87FACD75B1E2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DDFE2F-06A4-154C-94D6-A3E33015CC3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EF5B18-E62A-B143-B725-C6F1ABA12988}">
      <dgm:prSet/>
      <dgm:spPr/>
      <dgm:t>
        <a:bodyPr/>
        <a:lstStyle/>
        <a:p>
          <a:r>
            <a:rPr lang="en-US" dirty="0"/>
            <a:t>Collect existing experimental data (EII cross sections)</a:t>
          </a:r>
        </a:p>
      </dgm:t>
    </dgm:pt>
    <dgm:pt modelId="{B5A0237F-2ECB-BA4C-A852-F66D27BA1A70}" type="parTrans" cxnId="{6A7EFC0D-E60D-C040-B6B9-53A24B51459C}">
      <dgm:prSet/>
      <dgm:spPr/>
      <dgm:t>
        <a:bodyPr/>
        <a:lstStyle/>
        <a:p>
          <a:endParaRPr lang="en-US"/>
        </a:p>
      </dgm:t>
    </dgm:pt>
    <dgm:pt modelId="{2F56A174-CCE0-EC41-A101-9BEF042FF093}" type="sibTrans" cxnId="{6A7EFC0D-E60D-C040-B6B9-53A24B51459C}">
      <dgm:prSet/>
      <dgm:spPr/>
      <dgm:t>
        <a:bodyPr/>
        <a:lstStyle/>
        <a:p>
          <a:endParaRPr lang="en-US"/>
        </a:p>
      </dgm:t>
    </dgm:pt>
    <dgm:pt modelId="{67D7551B-FEE7-2B42-A203-A60047682ACE}">
      <dgm:prSet/>
      <dgm:spPr/>
      <dgm:t>
        <a:bodyPr/>
        <a:lstStyle/>
        <a:p>
          <a:r>
            <a:rPr lang="en-US" dirty="0"/>
            <a:t>Fit cross section data for each Monte Carlo run. Convolve cross sections with a thermal distribution to obtain N sets of ionization rates. Store the mean ionization rates and ±1σ uncertainties.</a:t>
          </a:r>
        </a:p>
      </dgm:t>
    </dgm:pt>
    <dgm:pt modelId="{31A7E438-9BA9-934B-A568-708B620E1FDB}" type="parTrans" cxnId="{393DABF2-4EC8-7149-A728-09B8A1F6BF91}">
      <dgm:prSet/>
      <dgm:spPr/>
      <dgm:t>
        <a:bodyPr/>
        <a:lstStyle/>
        <a:p>
          <a:endParaRPr lang="en-US"/>
        </a:p>
      </dgm:t>
    </dgm:pt>
    <dgm:pt modelId="{D4E7284C-8519-0746-AF6B-0717A9C1A502}" type="sibTrans" cxnId="{393DABF2-4EC8-7149-A728-09B8A1F6BF91}">
      <dgm:prSet/>
      <dgm:spPr/>
      <dgm:t>
        <a:bodyPr/>
        <a:lstStyle/>
        <a:p>
          <a:endParaRPr lang="en-US"/>
        </a:p>
      </dgm:t>
    </dgm:pt>
    <dgm:pt modelId="{4834C963-A6D2-8149-A602-1ED9E7D84FE9}">
      <dgm:prSet/>
      <dgm:spPr/>
      <dgm:t>
        <a:bodyPr/>
        <a:lstStyle/>
        <a:p>
          <a:r>
            <a:rPr lang="en-US" dirty="0"/>
            <a:t>Monte Carlo simulation: vary each data point based on its uncertainty</a:t>
          </a:r>
        </a:p>
      </dgm:t>
    </dgm:pt>
    <dgm:pt modelId="{B592ABAE-58D2-904C-961B-C20D806AE081}" type="parTrans" cxnId="{87064187-5F77-0A4E-B8F0-6E0A4A16A25F}">
      <dgm:prSet/>
      <dgm:spPr/>
      <dgm:t>
        <a:bodyPr/>
        <a:lstStyle/>
        <a:p>
          <a:endParaRPr lang="en-US"/>
        </a:p>
      </dgm:t>
    </dgm:pt>
    <dgm:pt modelId="{33ABFC13-094E-5D4A-ACD8-7E23944717FC}" type="sibTrans" cxnId="{87064187-5F77-0A4E-B8F0-6E0A4A16A25F}">
      <dgm:prSet/>
      <dgm:spPr/>
      <dgm:t>
        <a:bodyPr/>
        <a:lstStyle/>
        <a:p>
          <a:endParaRPr lang="en-US"/>
        </a:p>
      </dgm:t>
    </dgm:pt>
    <dgm:pt modelId="{EB35CEDA-93C6-4A43-9995-E88BE0C424C9}">
      <dgm:prSet/>
      <dgm:spPr/>
      <dgm:t>
        <a:bodyPr/>
        <a:lstStyle/>
        <a:p>
          <a:r>
            <a:rPr lang="en-US" dirty="0"/>
            <a:t>Repeated N≅200 times per charge state</a:t>
          </a:r>
        </a:p>
      </dgm:t>
    </dgm:pt>
    <dgm:pt modelId="{0354390E-5F0E-5B42-B925-27BDE22B0796}" type="sibTrans" cxnId="{CAA121E2-8E8B-C14C-8B3E-AFCA1788DCF8}">
      <dgm:prSet/>
      <dgm:spPr/>
      <dgm:t>
        <a:bodyPr/>
        <a:lstStyle/>
        <a:p>
          <a:endParaRPr lang="en-US"/>
        </a:p>
      </dgm:t>
    </dgm:pt>
    <dgm:pt modelId="{2BE4AD47-EEF6-4343-8F7A-B2020591112D}" type="parTrans" cxnId="{CAA121E2-8E8B-C14C-8B3E-AFCA1788DCF8}">
      <dgm:prSet/>
      <dgm:spPr/>
      <dgm:t>
        <a:bodyPr/>
        <a:lstStyle/>
        <a:p>
          <a:endParaRPr lang="en-US"/>
        </a:p>
      </dgm:t>
    </dgm:pt>
    <dgm:pt modelId="{94F3599B-8CBC-7B45-85C5-E041A1A103EB}">
      <dgm:prSet/>
      <dgm:spPr/>
      <dgm:t>
        <a:bodyPr/>
        <a:lstStyle/>
        <a:p>
          <a:r>
            <a:rPr lang="en-US" dirty="0"/>
            <a:t>Use ionization rates to calculate charge state distribution. Use Monte Carlo simulation again, now varying rates at discrete temperatures (~1,000 times). Store the median charge state distribution and ±1σ uncertainties.</a:t>
          </a:r>
        </a:p>
      </dgm:t>
    </dgm:pt>
    <dgm:pt modelId="{0B14DF6F-A505-184C-8BF5-7898F0FD90E8}" type="parTrans" cxnId="{1D81CB9F-646D-CF4B-BEA1-F11ADF22B87C}">
      <dgm:prSet/>
      <dgm:spPr/>
      <dgm:t>
        <a:bodyPr/>
        <a:lstStyle/>
        <a:p>
          <a:endParaRPr lang="en-US"/>
        </a:p>
      </dgm:t>
    </dgm:pt>
    <dgm:pt modelId="{FB193195-1C4B-4A44-A249-1F08BBDEA410}" type="sibTrans" cxnId="{1D81CB9F-646D-CF4B-BEA1-F11ADF22B87C}">
      <dgm:prSet/>
      <dgm:spPr/>
      <dgm:t>
        <a:bodyPr/>
        <a:lstStyle/>
        <a:p>
          <a:endParaRPr lang="en-US"/>
        </a:p>
      </dgm:t>
    </dgm:pt>
    <dgm:pt modelId="{8FBB6EDA-3CA0-1B45-AB7B-75851289F458}">
      <dgm:prSet/>
      <dgm:spPr/>
      <dgm:t>
        <a:bodyPr/>
        <a:lstStyle/>
        <a:p>
          <a:r>
            <a:rPr lang="en-US" b="0" i="0" dirty="0"/>
            <a:t>Multiply CSD by </a:t>
          </a:r>
          <a:r>
            <a:rPr lang="en-US" b="0" i="0" dirty="0" err="1"/>
            <a:t>emissivities</a:t>
          </a:r>
          <a:r>
            <a:rPr lang="en-US" b="0" i="0" dirty="0"/>
            <a:t> </a:t>
          </a:r>
          <a:r>
            <a:rPr lang="en-US" dirty="0"/>
            <a:t>for H- and He-like ions. Uncertainties obtained by recalculating where one ion is at +1σ and the other at -1σ.</a:t>
          </a:r>
        </a:p>
        <a:p>
          <a:r>
            <a:rPr lang="en-US" b="1" i="1" dirty="0"/>
            <a:t>Why not monte </a:t>
          </a:r>
          <a:r>
            <a:rPr lang="en-US" b="1" i="1" dirty="0" err="1"/>
            <a:t>carlo</a:t>
          </a:r>
          <a:r>
            <a:rPr lang="en-US" b="1" i="1" dirty="0"/>
            <a:t> again? Same result</a:t>
          </a:r>
        </a:p>
      </dgm:t>
    </dgm:pt>
    <dgm:pt modelId="{57820773-EC6C-9B4F-A893-5389CBB739BF}" type="parTrans" cxnId="{983360D3-0C62-794F-BD3A-2B2DC844DA74}">
      <dgm:prSet/>
      <dgm:spPr/>
      <dgm:t>
        <a:bodyPr/>
        <a:lstStyle/>
        <a:p>
          <a:endParaRPr lang="en-US"/>
        </a:p>
      </dgm:t>
    </dgm:pt>
    <dgm:pt modelId="{2005227F-91D5-1940-9FF4-055FFCCFB800}" type="sibTrans" cxnId="{983360D3-0C62-794F-BD3A-2B2DC844DA74}">
      <dgm:prSet/>
      <dgm:spPr/>
      <dgm:t>
        <a:bodyPr/>
        <a:lstStyle/>
        <a:p>
          <a:endParaRPr lang="en-US"/>
        </a:p>
      </dgm:t>
    </dgm:pt>
    <dgm:pt modelId="{A0E8B2DF-8B4A-E64B-B2AF-8F2999E833CD}" type="pres">
      <dgm:prSet presAssocID="{46DDFE2F-06A4-154C-94D6-A3E33015CC32}" presName="Name0" presStyleCnt="0">
        <dgm:presLayoutVars>
          <dgm:dir/>
          <dgm:resizeHandles val="exact"/>
        </dgm:presLayoutVars>
      </dgm:prSet>
      <dgm:spPr/>
    </dgm:pt>
    <dgm:pt modelId="{7657277B-1F4A-9449-B9BA-D065377DFB06}" type="pres">
      <dgm:prSet presAssocID="{88EF5B18-E62A-B143-B725-C6F1ABA12988}" presName="node" presStyleLbl="node1" presStyleIdx="0" presStyleCnt="5">
        <dgm:presLayoutVars>
          <dgm:bulletEnabled val="1"/>
        </dgm:presLayoutVars>
      </dgm:prSet>
      <dgm:spPr/>
    </dgm:pt>
    <dgm:pt modelId="{3DDAE722-DD55-9E4F-80B4-0E6933BB37B0}" type="pres">
      <dgm:prSet presAssocID="{2F56A174-CCE0-EC41-A101-9BEF042FF093}" presName="sibTrans" presStyleLbl="sibTrans2D1" presStyleIdx="0" presStyleCnt="4"/>
      <dgm:spPr/>
    </dgm:pt>
    <dgm:pt modelId="{4BBA7535-BEC6-3C4C-8061-3D96B7B7955F}" type="pres">
      <dgm:prSet presAssocID="{2F56A174-CCE0-EC41-A101-9BEF042FF093}" presName="connectorText" presStyleLbl="sibTrans2D1" presStyleIdx="0" presStyleCnt="4"/>
      <dgm:spPr/>
    </dgm:pt>
    <dgm:pt modelId="{46373C4D-8317-1F48-9F49-B75B9DA08EFF}" type="pres">
      <dgm:prSet presAssocID="{4834C963-A6D2-8149-A602-1ED9E7D84FE9}" presName="node" presStyleLbl="node1" presStyleIdx="1" presStyleCnt="5">
        <dgm:presLayoutVars>
          <dgm:bulletEnabled val="1"/>
        </dgm:presLayoutVars>
      </dgm:prSet>
      <dgm:spPr/>
    </dgm:pt>
    <dgm:pt modelId="{E0E55DCF-FFCC-834E-B6A6-3D3FAEA0510A}" type="pres">
      <dgm:prSet presAssocID="{33ABFC13-094E-5D4A-ACD8-7E23944717FC}" presName="sibTrans" presStyleLbl="sibTrans2D1" presStyleIdx="1" presStyleCnt="4"/>
      <dgm:spPr/>
    </dgm:pt>
    <dgm:pt modelId="{31A41FC3-9A74-5F49-AF5D-A87FE6AE000F}" type="pres">
      <dgm:prSet presAssocID="{33ABFC13-094E-5D4A-ACD8-7E23944717FC}" presName="connectorText" presStyleLbl="sibTrans2D1" presStyleIdx="1" presStyleCnt="4"/>
      <dgm:spPr/>
    </dgm:pt>
    <dgm:pt modelId="{8A9DE1F0-A5D3-3844-BBD8-5FBBEB3C26B6}" type="pres">
      <dgm:prSet presAssocID="{67D7551B-FEE7-2B42-A203-A60047682ACE}" presName="node" presStyleLbl="node1" presStyleIdx="2" presStyleCnt="5">
        <dgm:presLayoutVars>
          <dgm:bulletEnabled val="1"/>
        </dgm:presLayoutVars>
      </dgm:prSet>
      <dgm:spPr/>
    </dgm:pt>
    <dgm:pt modelId="{3F988779-4D9C-2A48-83E7-986A893D9BDC}" type="pres">
      <dgm:prSet presAssocID="{D4E7284C-8519-0746-AF6B-0717A9C1A502}" presName="sibTrans" presStyleLbl="sibTrans2D1" presStyleIdx="2" presStyleCnt="4"/>
      <dgm:spPr/>
    </dgm:pt>
    <dgm:pt modelId="{AD966F26-2392-D046-9BBB-409A1148F681}" type="pres">
      <dgm:prSet presAssocID="{D4E7284C-8519-0746-AF6B-0717A9C1A502}" presName="connectorText" presStyleLbl="sibTrans2D1" presStyleIdx="2" presStyleCnt="4"/>
      <dgm:spPr/>
    </dgm:pt>
    <dgm:pt modelId="{CA41C816-7346-334E-9051-CF3F555251BD}" type="pres">
      <dgm:prSet presAssocID="{94F3599B-8CBC-7B45-85C5-E041A1A103EB}" presName="node" presStyleLbl="node1" presStyleIdx="3" presStyleCnt="5">
        <dgm:presLayoutVars>
          <dgm:bulletEnabled val="1"/>
        </dgm:presLayoutVars>
      </dgm:prSet>
      <dgm:spPr/>
    </dgm:pt>
    <dgm:pt modelId="{D2D06D2C-0C32-7A41-B0DE-D885793CD89B}" type="pres">
      <dgm:prSet presAssocID="{FB193195-1C4B-4A44-A249-1F08BBDEA410}" presName="sibTrans" presStyleLbl="sibTrans2D1" presStyleIdx="3" presStyleCnt="4"/>
      <dgm:spPr/>
    </dgm:pt>
    <dgm:pt modelId="{90172246-62A9-2045-94B1-6D8F88C7A2F6}" type="pres">
      <dgm:prSet presAssocID="{FB193195-1C4B-4A44-A249-1F08BBDEA410}" presName="connectorText" presStyleLbl="sibTrans2D1" presStyleIdx="3" presStyleCnt="4"/>
      <dgm:spPr/>
    </dgm:pt>
    <dgm:pt modelId="{B564D216-553A-BB4F-AD20-87FACD75B1E2}" type="pres">
      <dgm:prSet presAssocID="{8FBB6EDA-3CA0-1B45-AB7B-75851289F458}" presName="node" presStyleLbl="node1" presStyleIdx="4" presStyleCnt="5">
        <dgm:presLayoutVars>
          <dgm:bulletEnabled val="1"/>
        </dgm:presLayoutVars>
      </dgm:prSet>
      <dgm:spPr/>
    </dgm:pt>
  </dgm:ptLst>
  <dgm:cxnLst>
    <dgm:cxn modelId="{0D91DE07-367A-354E-A2C2-5A07A1A3EAB2}" type="presOf" srcId="{2F56A174-CCE0-EC41-A101-9BEF042FF093}" destId="{3DDAE722-DD55-9E4F-80B4-0E6933BB37B0}" srcOrd="0" destOrd="0" presId="urn:microsoft.com/office/officeart/2005/8/layout/process1"/>
    <dgm:cxn modelId="{6A7EFC0D-E60D-C040-B6B9-53A24B51459C}" srcId="{46DDFE2F-06A4-154C-94D6-A3E33015CC32}" destId="{88EF5B18-E62A-B143-B725-C6F1ABA12988}" srcOrd="0" destOrd="0" parTransId="{B5A0237F-2ECB-BA4C-A852-F66D27BA1A70}" sibTransId="{2F56A174-CCE0-EC41-A101-9BEF042FF093}"/>
    <dgm:cxn modelId="{626B3513-9552-224A-AB0B-6E0DE91E26D9}" type="presOf" srcId="{33ABFC13-094E-5D4A-ACD8-7E23944717FC}" destId="{E0E55DCF-FFCC-834E-B6A6-3D3FAEA0510A}" srcOrd="0" destOrd="0" presId="urn:microsoft.com/office/officeart/2005/8/layout/process1"/>
    <dgm:cxn modelId="{A6E28621-1903-2E46-922E-6197D3E340BE}" type="presOf" srcId="{FB193195-1C4B-4A44-A249-1F08BBDEA410}" destId="{90172246-62A9-2045-94B1-6D8F88C7A2F6}" srcOrd="1" destOrd="0" presId="urn:microsoft.com/office/officeart/2005/8/layout/process1"/>
    <dgm:cxn modelId="{3626DC40-E0BD-6341-BA61-3AA8F778101C}" type="presOf" srcId="{88EF5B18-E62A-B143-B725-C6F1ABA12988}" destId="{7657277B-1F4A-9449-B9BA-D065377DFB06}" srcOrd="0" destOrd="0" presId="urn:microsoft.com/office/officeart/2005/8/layout/process1"/>
    <dgm:cxn modelId="{602F7D52-E88E-A946-83FF-52EE52B43925}" type="presOf" srcId="{67D7551B-FEE7-2B42-A203-A60047682ACE}" destId="{8A9DE1F0-A5D3-3844-BBD8-5FBBEB3C26B6}" srcOrd="0" destOrd="0" presId="urn:microsoft.com/office/officeart/2005/8/layout/process1"/>
    <dgm:cxn modelId="{F74D0E58-0801-FD48-833D-3E581B0F3F7A}" type="presOf" srcId="{4834C963-A6D2-8149-A602-1ED9E7D84FE9}" destId="{46373C4D-8317-1F48-9F49-B75B9DA08EFF}" srcOrd="0" destOrd="0" presId="urn:microsoft.com/office/officeart/2005/8/layout/process1"/>
    <dgm:cxn modelId="{732EA078-B542-6840-BB7D-8DA0B9E7E0E8}" type="presOf" srcId="{2F56A174-CCE0-EC41-A101-9BEF042FF093}" destId="{4BBA7535-BEC6-3C4C-8061-3D96B7B7955F}" srcOrd="1" destOrd="0" presId="urn:microsoft.com/office/officeart/2005/8/layout/process1"/>
    <dgm:cxn modelId="{87064187-5F77-0A4E-B8F0-6E0A4A16A25F}" srcId="{46DDFE2F-06A4-154C-94D6-A3E33015CC32}" destId="{4834C963-A6D2-8149-A602-1ED9E7D84FE9}" srcOrd="1" destOrd="0" parTransId="{B592ABAE-58D2-904C-961B-C20D806AE081}" sibTransId="{33ABFC13-094E-5D4A-ACD8-7E23944717FC}"/>
    <dgm:cxn modelId="{D6595588-CA8C-C045-BBD7-28E1319D88A9}" type="presOf" srcId="{94F3599B-8CBC-7B45-85C5-E041A1A103EB}" destId="{CA41C816-7346-334E-9051-CF3F555251BD}" srcOrd="0" destOrd="0" presId="urn:microsoft.com/office/officeart/2005/8/layout/process1"/>
    <dgm:cxn modelId="{2FE64A99-A102-1E41-A8A9-65008BA6DEA3}" type="presOf" srcId="{FB193195-1C4B-4A44-A249-1F08BBDEA410}" destId="{D2D06D2C-0C32-7A41-B0DE-D885793CD89B}" srcOrd="0" destOrd="0" presId="urn:microsoft.com/office/officeart/2005/8/layout/process1"/>
    <dgm:cxn modelId="{3060E39D-F000-8640-BFB6-B770DF5988A9}" type="presOf" srcId="{46DDFE2F-06A4-154C-94D6-A3E33015CC32}" destId="{A0E8B2DF-8B4A-E64B-B2AF-8F2999E833CD}" srcOrd="0" destOrd="0" presId="urn:microsoft.com/office/officeart/2005/8/layout/process1"/>
    <dgm:cxn modelId="{1D81CB9F-646D-CF4B-BEA1-F11ADF22B87C}" srcId="{46DDFE2F-06A4-154C-94D6-A3E33015CC32}" destId="{94F3599B-8CBC-7B45-85C5-E041A1A103EB}" srcOrd="3" destOrd="0" parTransId="{0B14DF6F-A505-184C-8BF5-7898F0FD90E8}" sibTransId="{FB193195-1C4B-4A44-A249-1F08BBDEA410}"/>
    <dgm:cxn modelId="{3FCE16C8-32AF-FC43-8ECE-EF7FD42DBE55}" type="presOf" srcId="{8FBB6EDA-3CA0-1B45-AB7B-75851289F458}" destId="{B564D216-553A-BB4F-AD20-87FACD75B1E2}" srcOrd="0" destOrd="0" presId="urn:microsoft.com/office/officeart/2005/8/layout/process1"/>
    <dgm:cxn modelId="{D6AF24CE-D61D-0A4E-9C1B-4F747FFD3AED}" type="presOf" srcId="{EB35CEDA-93C6-4A43-9995-E88BE0C424C9}" destId="{46373C4D-8317-1F48-9F49-B75B9DA08EFF}" srcOrd="0" destOrd="1" presId="urn:microsoft.com/office/officeart/2005/8/layout/process1"/>
    <dgm:cxn modelId="{983360D3-0C62-794F-BD3A-2B2DC844DA74}" srcId="{46DDFE2F-06A4-154C-94D6-A3E33015CC32}" destId="{8FBB6EDA-3CA0-1B45-AB7B-75851289F458}" srcOrd="4" destOrd="0" parTransId="{57820773-EC6C-9B4F-A893-5389CBB739BF}" sibTransId="{2005227F-91D5-1940-9FF4-055FFCCFB800}"/>
    <dgm:cxn modelId="{CAA121E2-8E8B-C14C-8B3E-AFCA1788DCF8}" srcId="{4834C963-A6D2-8149-A602-1ED9E7D84FE9}" destId="{EB35CEDA-93C6-4A43-9995-E88BE0C424C9}" srcOrd="0" destOrd="0" parTransId="{2BE4AD47-EEF6-4343-8F7A-B2020591112D}" sibTransId="{0354390E-5F0E-5B42-B925-27BDE22B0796}"/>
    <dgm:cxn modelId="{3E9FF8E6-1712-014D-869B-0554E42209D3}" type="presOf" srcId="{33ABFC13-094E-5D4A-ACD8-7E23944717FC}" destId="{31A41FC3-9A74-5F49-AF5D-A87FE6AE000F}" srcOrd="1" destOrd="0" presId="urn:microsoft.com/office/officeart/2005/8/layout/process1"/>
    <dgm:cxn modelId="{BC58C6E7-4203-3C41-9BB7-C768C00F8B2A}" type="presOf" srcId="{D4E7284C-8519-0746-AF6B-0717A9C1A502}" destId="{3F988779-4D9C-2A48-83E7-986A893D9BDC}" srcOrd="0" destOrd="0" presId="urn:microsoft.com/office/officeart/2005/8/layout/process1"/>
    <dgm:cxn modelId="{393DABF2-4EC8-7149-A728-09B8A1F6BF91}" srcId="{46DDFE2F-06A4-154C-94D6-A3E33015CC32}" destId="{67D7551B-FEE7-2B42-A203-A60047682ACE}" srcOrd="2" destOrd="0" parTransId="{31A7E438-9BA9-934B-A568-708B620E1FDB}" sibTransId="{D4E7284C-8519-0746-AF6B-0717A9C1A502}"/>
    <dgm:cxn modelId="{C68C4EF6-E249-8F4A-96E7-3E856DDE47C2}" type="presOf" srcId="{D4E7284C-8519-0746-AF6B-0717A9C1A502}" destId="{AD966F26-2392-D046-9BBB-409A1148F681}" srcOrd="1" destOrd="0" presId="urn:microsoft.com/office/officeart/2005/8/layout/process1"/>
    <dgm:cxn modelId="{3EEBAD7D-5C09-8E43-8E42-A2BCEE2E7A84}" type="presParOf" srcId="{A0E8B2DF-8B4A-E64B-B2AF-8F2999E833CD}" destId="{7657277B-1F4A-9449-B9BA-D065377DFB06}" srcOrd="0" destOrd="0" presId="urn:microsoft.com/office/officeart/2005/8/layout/process1"/>
    <dgm:cxn modelId="{069FB42A-95DE-5A4C-BABB-88EB9C4EC6A7}" type="presParOf" srcId="{A0E8B2DF-8B4A-E64B-B2AF-8F2999E833CD}" destId="{3DDAE722-DD55-9E4F-80B4-0E6933BB37B0}" srcOrd="1" destOrd="0" presId="urn:microsoft.com/office/officeart/2005/8/layout/process1"/>
    <dgm:cxn modelId="{F5D34579-8C51-FD48-BCC3-A36F7F389813}" type="presParOf" srcId="{3DDAE722-DD55-9E4F-80B4-0E6933BB37B0}" destId="{4BBA7535-BEC6-3C4C-8061-3D96B7B7955F}" srcOrd="0" destOrd="0" presId="urn:microsoft.com/office/officeart/2005/8/layout/process1"/>
    <dgm:cxn modelId="{8A4F3972-4710-BC44-988F-10120CF16D7E}" type="presParOf" srcId="{A0E8B2DF-8B4A-E64B-B2AF-8F2999E833CD}" destId="{46373C4D-8317-1F48-9F49-B75B9DA08EFF}" srcOrd="2" destOrd="0" presId="urn:microsoft.com/office/officeart/2005/8/layout/process1"/>
    <dgm:cxn modelId="{8D4FF239-1B55-8244-81A7-636F3A0755C1}" type="presParOf" srcId="{A0E8B2DF-8B4A-E64B-B2AF-8F2999E833CD}" destId="{E0E55DCF-FFCC-834E-B6A6-3D3FAEA0510A}" srcOrd="3" destOrd="0" presId="urn:microsoft.com/office/officeart/2005/8/layout/process1"/>
    <dgm:cxn modelId="{063492DE-E58B-8F49-BF3A-7C66633178D3}" type="presParOf" srcId="{E0E55DCF-FFCC-834E-B6A6-3D3FAEA0510A}" destId="{31A41FC3-9A74-5F49-AF5D-A87FE6AE000F}" srcOrd="0" destOrd="0" presId="urn:microsoft.com/office/officeart/2005/8/layout/process1"/>
    <dgm:cxn modelId="{1D833F0D-4839-E144-821E-B695DF16206C}" type="presParOf" srcId="{A0E8B2DF-8B4A-E64B-B2AF-8F2999E833CD}" destId="{8A9DE1F0-A5D3-3844-BBD8-5FBBEB3C26B6}" srcOrd="4" destOrd="0" presId="urn:microsoft.com/office/officeart/2005/8/layout/process1"/>
    <dgm:cxn modelId="{F1FE2947-5F27-234C-9A5F-3474EA2E7A06}" type="presParOf" srcId="{A0E8B2DF-8B4A-E64B-B2AF-8F2999E833CD}" destId="{3F988779-4D9C-2A48-83E7-986A893D9BDC}" srcOrd="5" destOrd="0" presId="urn:microsoft.com/office/officeart/2005/8/layout/process1"/>
    <dgm:cxn modelId="{B7EA319A-F612-FE4D-91BC-AF7190559B12}" type="presParOf" srcId="{3F988779-4D9C-2A48-83E7-986A893D9BDC}" destId="{AD966F26-2392-D046-9BBB-409A1148F681}" srcOrd="0" destOrd="0" presId="urn:microsoft.com/office/officeart/2005/8/layout/process1"/>
    <dgm:cxn modelId="{29E9C21C-C020-714C-8B95-67F055922E36}" type="presParOf" srcId="{A0E8B2DF-8B4A-E64B-B2AF-8F2999E833CD}" destId="{CA41C816-7346-334E-9051-CF3F555251BD}" srcOrd="6" destOrd="0" presId="urn:microsoft.com/office/officeart/2005/8/layout/process1"/>
    <dgm:cxn modelId="{3FF3879F-0925-924D-98CA-72EF898067BD}" type="presParOf" srcId="{A0E8B2DF-8B4A-E64B-B2AF-8F2999E833CD}" destId="{D2D06D2C-0C32-7A41-B0DE-D885793CD89B}" srcOrd="7" destOrd="0" presId="urn:microsoft.com/office/officeart/2005/8/layout/process1"/>
    <dgm:cxn modelId="{E91D07BA-87DD-C043-B8FA-4032B296DF92}" type="presParOf" srcId="{D2D06D2C-0C32-7A41-B0DE-D885793CD89B}" destId="{90172246-62A9-2045-94B1-6D8F88C7A2F6}" srcOrd="0" destOrd="0" presId="urn:microsoft.com/office/officeart/2005/8/layout/process1"/>
    <dgm:cxn modelId="{9144F9CB-2A87-C74E-8301-149ECDE2C57D}" type="presParOf" srcId="{A0E8B2DF-8B4A-E64B-B2AF-8F2999E833CD}" destId="{B564D216-553A-BB4F-AD20-87FACD75B1E2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DDFE2F-06A4-154C-94D6-A3E33015CC32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8EF5B18-E62A-B143-B725-C6F1ABA12988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Collect experimental cross section data</a:t>
          </a:r>
        </a:p>
      </dgm:t>
    </dgm:pt>
    <dgm:pt modelId="{B5A0237F-2ECB-BA4C-A852-F66D27BA1A70}" type="parTrans" cxnId="{6A7EFC0D-E60D-C040-B6B9-53A24B51459C}">
      <dgm:prSet/>
      <dgm:spPr/>
      <dgm:t>
        <a:bodyPr/>
        <a:lstStyle/>
        <a:p>
          <a:endParaRPr lang="en-US"/>
        </a:p>
      </dgm:t>
    </dgm:pt>
    <dgm:pt modelId="{2F56A174-CCE0-EC41-A101-9BEF042FF093}" type="sibTrans" cxnId="{6A7EFC0D-E60D-C040-B6B9-53A24B51459C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67D7551B-FEE7-2B42-A203-A60047682ACE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Convert cross sections to ionization rates and uncertainties.</a:t>
          </a:r>
        </a:p>
      </dgm:t>
    </dgm:pt>
    <dgm:pt modelId="{31A7E438-9BA9-934B-A568-708B620E1FDB}" type="parTrans" cxnId="{393DABF2-4EC8-7149-A728-09B8A1F6BF91}">
      <dgm:prSet/>
      <dgm:spPr/>
      <dgm:t>
        <a:bodyPr/>
        <a:lstStyle/>
        <a:p>
          <a:endParaRPr lang="en-US"/>
        </a:p>
      </dgm:t>
    </dgm:pt>
    <dgm:pt modelId="{D4E7284C-8519-0746-AF6B-0717A9C1A502}" type="sibTrans" cxnId="{393DABF2-4EC8-7149-A728-09B8A1F6BF91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4834C963-A6D2-8149-A602-1ED9E7D84FE9}">
      <dgm:prSet/>
      <dgm:spPr/>
      <dgm:t>
        <a:bodyPr/>
        <a:lstStyle/>
        <a:p>
          <a:r>
            <a:rPr lang="en-US" dirty="0"/>
            <a:t>Use Monte Carlo methods and fitting to generate continuous cross section curves</a:t>
          </a:r>
        </a:p>
      </dgm:t>
    </dgm:pt>
    <dgm:pt modelId="{B592ABAE-58D2-904C-961B-C20D806AE081}" type="parTrans" cxnId="{87064187-5F77-0A4E-B8F0-6E0A4A16A25F}">
      <dgm:prSet/>
      <dgm:spPr/>
      <dgm:t>
        <a:bodyPr/>
        <a:lstStyle/>
        <a:p>
          <a:endParaRPr lang="en-US"/>
        </a:p>
      </dgm:t>
    </dgm:pt>
    <dgm:pt modelId="{33ABFC13-094E-5D4A-ACD8-7E23944717FC}" type="sibTrans" cxnId="{87064187-5F77-0A4E-B8F0-6E0A4A16A25F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94F3599B-8CBC-7B45-85C5-E041A1A103EB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Calculate charge state distribution. Use Monte Carlo methods for uncertainties</a:t>
          </a:r>
        </a:p>
      </dgm:t>
    </dgm:pt>
    <dgm:pt modelId="{0B14DF6F-A505-184C-8BF5-7898F0FD90E8}" type="parTrans" cxnId="{1D81CB9F-646D-CF4B-BEA1-F11ADF22B87C}">
      <dgm:prSet/>
      <dgm:spPr/>
      <dgm:t>
        <a:bodyPr/>
        <a:lstStyle/>
        <a:p>
          <a:endParaRPr lang="en-US"/>
        </a:p>
      </dgm:t>
    </dgm:pt>
    <dgm:pt modelId="{FB193195-1C4B-4A44-A249-1F08BBDEA410}" type="sibTrans" cxnId="{1D81CB9F-646D-CF4B-BEA1-F11ADF22B87C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8FBB6EDA-3CA0-1B45-AB7B-75851289F458}">
      <dgm:prSet/>
      <dgm:spPr>
        <a:solidFill>
          <a:schemeClr val="tx2"/>
        </a:solidFill>
      </dgm:spPr>
      <dgm:t>
        <a:bodyPr/>
        <a:lstStyle/>
        <a:p>
          <a:r>
            <a:rPr lang="en-US" b="0" i="0" dirty="0"/>
            <a:t>Multiply charge state distribution by line </a:t>
          </a:r>
          <a:r>
            <a:rPr lang="en-US" b="0" i="0" dirty="0" err="1"/>
            <a:t>emissivities</a:t>
          </a:r>
          <a:r>
            <a:rPr lang="en-US" b="0" i="0" dirty="0"/>
            <a:t> </a:t>
          </a:r>
          <a:r>
            <a:rPr lang="en-US" dirty="0"/>
            <a:t>for line ratios</a:t>
          </a:r>
          <a:endParaRPr lang="en-US" b="1" i="1" dirty="0"/>
        </a:p>
      </dgm:t>
    </dgm:pt>
    <dgm:pt modelId="{57820773-EC6C-9B4F-A893-5389CBB739BF}" type="parTrans" cxnId="{983360D3-0C62-794F-BD3A-2B2DC844DA74}">
      <dgm:prSet/>
      <dgm:spPr/>
      <dgm:t>
        <a:bodyPr/>
        <a:lstStyle/>
        <a:p>
          <a:endParaRPr lang="en-US"/>
        </a:p>
      </dgm:t>
    </dgm:pt>
    <dgm:pt modelId="{2005227F-91D5-1940-9FF4-055FFCCFB800}" type="sibTrans" cxnId="{983360D3-0C62-794F-BD3A-2B2DC844DA74}">
      <dgm:prSet/>
      <dgm:spPr/>
      <dgm:t>
        <a:bodyPr/>
        <a:lstStyle/>
        <a:p>
          <a:endParaRPr lang="en-US"/>
        </a:p>
      </dgm:t>
    </dgm:pt>
    <dgm:pt modelId="{A0E8B2DF-8B4A-E64B-B2AF-8F2999E833CD}" type="pres">
      <dgm:prSet presAssocID="{46DDFE2F-06A4-154C-94D6-A3E33015CC32}" presName="Name0" presStyleCnt="0">
        <dgm:presLayoutVars>
          <dgm:dir/>
          <dgm:resizeHandles val="exact"/>
        </dgm:presLayoutVars>
      </dgm:prSet>
      <dgm:spPr/>
    </dgm:pt>
    <dgm:pt modelId="{7657277B-1F4A-9449-B9BA-D065377DFB06}" type="pres">
      <dgm:prSet presAssocID="{88EF5B18-E62A-B143-B725-C6F1ABA12988}" presName="node" presStyleLbl="node1" presStyleIdx="0" presStyleCnt="5">
        <dgm:presLayoutVars>
          <dgm:bulletEnabled val="1"/>
        </dgm:presLayoutVars>
      </dgm:prSet>
      <dgm:spPr/>
    </dgm:pt>
    <dgm:pt modelId="{3DDAE722-DD55-9E4F-80B4-0E6933BB37B0}" type="pres">
      <dgm:prSet presAssocID="{2F56A174-CCE0-EC41-A101-9BEF042FF093}" presName="sibTrans" presStyleLbl="sibTrans2D1" presStyleIdx="0" presStyleCnt="4"/>
      <dgm:spPr/>
    </dgm:pt>
    <dgm:pt modelId="{4BBA7535-BEC6-3C4C-8061-3D96B7B7955F}" type="pres">
      <dgm:prSet presAssocID="{2F56A174-CCE0-EC41-A101-9BEF042FF093}" presName="connectorText" presStyleLbl="sibTrans2D1" presStyleIdx="0" presStyleCnt="4"/>
      <dgm:spPr/>
    </dgm:pt>
    <dgm:pt modelId="{46373C4D-8317-1F48-9F49-B75B9DA08EFF}" type="pres">
      <dgm:prSet presAssocID="{4834C963-A6D2-8149-A602-1ED9E7D84FE9}" presName="node" presStyleLbl="node1" presStyleIdx="1" presStyleCnt="5">
        <dgm:presLayoutVars>
          <dgm:bulletEnabled val="1"/>
        </dgm:presLayoutVars>
      </dgm:prSet>
      <dgm:spPr/>
    </dgm:pt>
    <dgm:pt modelId="{E0E55DCF-FFCC-834E-B6A6-3D3FAEA0510A}" type="pres">
      <dgm:prSet presAssocID="{33ABFC13-094E-5D4A-ACD8-7E23944717FC}" presName="sibTrans" presStyleLbl="sibTrans2D1" presStyleIdx="1" presStyleCnt="4"/>
      <dgm:spPr/>
    </dgm:pt>
    <dgm:pt modelId="{31A41FC3-9A74-5F49-AF5D-A87FE6AE000F}" type="pres">
      <dgm:prSet presAssocID="{33ABFC13-094E-5D4A-ACD8-7E23944717FC}" presName="connectorText" presStyleLbl="sibTrans2D1" presStyleIdx="1" presStyleCnt="4"/>
      <dgm:spPr/>
    </dgm:pt>
    <dgm:pt modelId="{8A9DE1F0-A5D3-3844-BBD8-5FBBEB3C26B6}" type="pres">
      <dgm:prSet presAssocID="{67D7551B-FEE7-2B42-A203-A60047682ACE}" presName="node" presStyleLbl="node1" presStyleIdx="2" presStyleCnt="5">
        <dgm:presLayoutVars>
          <dgm:bulletEnabled val="1"/>
        </dgm:presLayoutVars>
      </dgm:prSet>
      <dgm:spPr/>
    </dgm:pt>
    <dgm:pt modelId="{3F988779-4D9C-2A48-83E7-986A893D9BDC}" type="pres">
      <dgm:prSet presAssocID="{D4E7284C-8519-0746-AF6B-0717A9C1A502}" presName="sibTrans" presStyleLbl="sibTrans2D1" presStyleIdx="2" presStyleCnt="4"/>
      <dgm:spPr/>
    </dgm:pt>
    <dgm:pt modelId="{AD966F26-2392-D046-9BBB-409A1148F681}" type="pres">
      <dgm:prSet presAssocID="{D4E7284C-8519-0746-AF6B-0717A9C1A502}" presName="connectorText" presStyleLbl="sibTrans2D1" presStyleIdx="2" presStyleCnt="4"/>
      <dgm:spPr/>
    </dgm:pt>
    <dgm:pt modelId="{CA41C816-7346-334E-9051-CF3F555251BD}" type="pres">
      <dgm:prSet presAssocID="{94F3599B-8CBC-7B45-85C5-E041A1A103EB}" presName="node" presStyleLbl="node1" presStyleIdx="3" presStyleCnt="5">
        <dgm:presLayoutVars>
          <dgm:bulletEnabled val="1"/>
        </dgm:presLayoutVars>
      </dgm:prSet>
      <dgm:spPr/>
    </dgm:pt>
    <dgm:pt modelId="{D2D06D2C-0C32-7A41-B0DE-D885793CD89B}" type="pres">
      <dgm:prSet presAssocID="{FB193195-1C4B-4A44-A249-1F08BBDEA410}" presName="sibTrans" presStyleLbl="sibTrans2D1" presStyleIdx="3" presStyleCnt="4"/>
      <dgm:spPr/>
    </dgm:pt>
    <dgm:pt modelId="{90172246-62A9-2045-94B1-6D8F88C7A2F6}" type="pres">
      <dgm:prSet presAssocID="{FB193195-1C4B-4A44-A249-1F08BBDEA410}" presName="connectorText" presStyleLbl="sibTrans2D1" presStyleIdx="3" presStyleCnt="4"/>
      <dgm:spPr/>
    </dgm:pt>
    <dgm:pt modelId="{B564D216-553A-BB4F-AD20-87FACD75B1E2}" type="pres">
      <dgm:prSet presAssocID="{8FBB6EDA-3CA0-1B45-AB7B-75851289F458}" presName="node" presStyleLbl="node1" presStyleIdx="4" presStyleCnt="5">
        <dgm:presLayoutVars>
          <dgm:bulletEnabled val="1"/>
        </dgm:presLayoutVars>
      </dgm:prSet>
      <dgm:spPr/>
    </dgm:pt>
  </dgm:ptLst>
  <dgm:cxnLst>
    <dgm:cxn modelId="{0D91DE07-367A-354E-A2C2-5A07A1A3EAB2}" type="presOf" srcId="{2F56A174-CCE0-EC41-A101-9BEF042FF093}" destId="{3DDAE722-DD55-9E4F-80B4-0E6933BB37B0}" srcOrd="0" destOrd="0" presId="urn:microsoft.com/office/officeart/2005/8/layout/process1"/>
    <dgm:cxn modelId="{6A7EFC0D-E60D-C040-B6B9-53A24B51459C}" srcId="{46DDFE2F-06A4-154C-94D6-A3E33015CC32}" destId="{88EF5B18-E62A-B143-B725-C6F1ABA12988}" srcOrd="0" destOrd="0" parTransId="{B5A0237F-2ECB-BA4C-A852-F66D27BA1A70}" sibTransId="{2F56A174-CCE0-EC41-A101-9BEF042FF093}"/>
    <dgm:cxn modelId="{626B3513-9552-224A-AB0B-6E0DE91E26D9}" type="presOf" srcId="{33ABFC13-094E-5D4A-ACD8-7E23944717FC}" destId="{E0E55DCF-FFCC-834E-B6A6-3D3FAEA0510A}" srcOrd="0" destOrd="0" presId="urn:microsoft.com/office/officeart/2005/8/layout/process1"/>
    <dgm:cxn modelId="{A6E28621-1903-2E46-922E-6197D3E340BE}" type="presOf" srcId="{FB193195-1C4B-4A44-A249-1F08BBDEA410}" destId="{90172246-62A9-2045-94B1-6D8F88C7A2F6}" srcOrd="1" destOrd="0" presId="urn:microsoft.com/office/officeart/2005/8/layout/process1"/>
    <dgm:cxn modelId="{3626DC40-E0BD-6341-BA61-3AA8F778101C}" type="presOf" srcId="{88EF5B18-E62A-B143-B725-C6F1ABA12988}" destId="{7657277B-1F4A-9449-B9BA-D065377DFB06}" srcOrd="0" destOrd="0" presId="urn:microsoft.com/office/officeart/2005/8/layout/process1"/>
    <dgm:cxn modelId="{602F7D52-E88E-A946-83FF-52EE52B43925}" type="presOf" srcId="{67D7551B-FEE7-2B42-A203-A60047682ACE}" destId="{8A9DE1F0-A5D3-3844-BBD8-5FBBEB3C26B6}" srcOrd="0" destOrd="0" presId="urn:microsoft.com/office/officeart/2005/8/layout/process1"/>
    <dgm:cxn modelId="{F74D0E58-0801-FD48-833D-3E581B0F3F7A}" type="presOf" srcId="{4834C963-A6D2-8149-A602-1ED9E7D84FE9}" destId="{46373C4D-8317-1F48-9F49-B75B9DA08EFF}" srcOrd="0" destOrd="0" presId="urn:microsoft.com/office/officeart/2005/8/layout/process1"/>
    <dgm:cxn modelId="{732EA078-B542-6840-BB7D-8DA0B9E7E0E8}" type="presOf" srcId="{2F56A174-CCE0-EC41-A101-9BEF042FF093}" destId="{4BBA7535-BEC6-3C4C-8061-3D96B7B7955F}" srcOrd="1" destOrd="0" presId="urn:microsoft.com/office/officeart/2005/8/layout/process1"/>
    <dgm:cxn modelId="{87064187-5F77-0A4E-B8F0-6E0A4A16A25F}" srcId="{46DDFE2F-06A4-154C-94D6-A3E33015CC32}" destId="{4834C963-A6D2-8149-A602-1ED9E7D84FE9}" srcOrd="1" destOrd="0" parTransId="{B592ABAE-58D2-904C-961B-C20D806AE081}" sibTransId="{33ABFC13-094E-5D4A-ACD8-7E23944717FC}"/>
    <dgm:cxn modelId="{D6595588-CA8C-C045-BBD7-28E1319D88A9}" type="presOf" srcId="{94F3599B-8CBC-7B45-85C5-E041A1A103EB}" destId="{CA41C816-7346-334E-9051-CF3F555251BD}" srcOrd="0" destOrd="0" presId="urn:microsoft.com/office/officeart/2005/8/layout/process1"/>
    <dgm:cxn modelId="{2FE64A99-A102-1E41-A8A9-65008BA6DEA3}" type="presOf" srcId="{FB193195-1C4B-4A44-A249-1F08BBDEA410}" destId="{D2D06D2C-0C32-7A41-B0DE-D885793CD89B}" srcOrd="0" destOrd="0" presId="urn:microsoft.com/office/officeart/2005/8/layout/process1"/>
    <dgm:cxn modelId="{3060E39D-F000-8640-BFB6-B770DF5988A9}" type="presOf" srcId="{46DDFE2F-06A4-154C-94D6-A3E33015CC32}" destId="{A0E8B2DF-8B4A-E64B-B2AF-8F2999E833CD}" srcOrd="0" destOrd="0" presId="urn:microsoft.com/office/officeart/2005/8/layout/process1"/>
    <dgm:cxn modelId="{1D81CB9F-646D-CF4B-BEA1-F11ADF22B87C}" srcId="{46DDFE2F-06A4-154C-94D6-A3E33015CC32}" destId="{94F3599B-8CBC-7B45-85C5-E041A1A103EB}" srcOrd="3" destOrd="0" parTransId="{0B14DF6F-A505-184C-8BF5-7898F0FD90E8}" sibTransId="{FB193195-1C4B-4A44-A249-1F08BBDEA410}"/>
    <dgm:cxn modelId="{3FCE16C8-32AF-FC43-8ECE-EF7FD42DBE55}" type="presOf" srcId="{8FBB6EDA-3CA0-1B45-AB7B-75851289F458}" destId="{B564D216-553A-BB4F-AD20-87FACD75B1E2}" srcOrd="0" destOrd="0" presId="urn:microsoft.com/office/officeart/2005/8/layout/process1"/>
    <dgm:cxn modelId="{983360D3-0C62-794F-BD3A-2B2DC844DA74}" srcId="{46DDFE2F-06A4-154C-94D6-A3E33015CC32}" destId="{8FBB6EDA-3CA0-1B45-AB7B-75851289F458}" srcOrd="4" destOrd="0" parTransId="{57820773-EC6C-9B4F-A893-5389CBB739BF}" sibTransId="{2005227F-91D5-1940-9FF4-055FFCCFB800}"/>
    <dgm:cxn modelId="{3E9FF8E6-1712-014D-869B-0554E42209D3}" type="presOf" srcId="{33ABFC13-094E-5D4A-ACD8-7E23944717FC}" destId="{31A41FC3-9A74-5F49-AF5D-A87FE6AE000F}" srcOrd="1" destOrd="0" presId="urn:microsoft.com/office/officeart/2005/8/layout/process1"/>
    <dgm:cxn modelId="{BC58C6E7-4203-3C41-9BB7-C768C00F8B2A}" type="presOf" srcId="{D4E7284C-8519-0746-AF6B-0717A9C1A502}" destId="{3F988779-4D9C-2A48-83E7-986A893D9BDC}" srcOrd="0" destOrd="0" presId="urn:microsoft.com/office/officeart/2005/8/layout/process1"/>
    <dgm:cxn modelId="{393DABF2-4EC8-7149-A728-09B8A1F6BF91}" srcId="{46DDFE2F-06A4-154C-94D6-A3E33015CC32}" destId="{67D7551B-FEE7-2B42-A203-A60047682ACE}" srcOrd="2" destOrd="0" parTransId="{31A7E438-9BA9-934B-A568-708B620E1FDB}" sibTransId="{D4E7284C-8519-0746-AF6B-0717A9C1A502}"/>
    <dgm:cxn modelId="{C68C4EF6-E249-8F4A-96E7-3E856DDE47C2}" type="presOf" srcId="{D4E7284C-8519-0746-AF6B-0717A9C1A502}" destId="{AD966F26-2392-D046-9BBB-409A1148F681}" srcOrd="1" destOrd="0" presId="urn:microsoft.com/office/officeart/2005/8/layout/process1"/>
    <dgm:cxn modelId="{3EEBAD7D-5C09-8E43-8E42-A2BCEE2E7A84}" type="presParOf" srcId="{A0E8B2DF-8B4A-E64B-B2AF-8F2999E833CD}" destId="{7657277B-1F4A-9449-B9BA-D065377DFB06}" srcOrd="0" destOrd="0" presId="urn:microsoft.com/office/officeart/2005/8/layout/process1"/>
    <dgm:cxn modelId="{069FB42A-95DE-5A4C-BABB-88EB9C4EC6A7}" type="presParOf" srcId="{A0E8B2DF-8B4A-E64B-B2AF-8F2999E833CD}" destId="{3DDAE722-DD55-9E4F-80B4-0E6933BB37B0}" srcOrd="1" destOrd="0" presId="urn:microsoft.com/office/officeart/2005/8/layout/process1"/>
    <dgm:cxn modelId="{F5D34579-8C51-FD48-BCC3-A36F7F389813}" type="presParOf" srcId="{3DDAE722-DD55-9E4F-80B4-0E6933BB37B0}" destId="{4BBA7535-BEC6-3C4C-8061-3D96B7B7955F}" srcOrd="0" destOrd="0" presId="urn:microsoft.com/office/officeart/2005/8/layout/process1"/>
    <dgm:cxn modelId="{8A4F3972-4710-BC44-988F-10120CF16D7E}" type="presParOf" srcId="{A0E8B2DF-8B4A-E64B-B2AF-8F2999E833CD}" destId="{46373C4D-8317-1F48-9F49-B75B9DA08EFF}" srcOrd="2" destOrd="0" presId="urn:microsoft.com/office/officeart/2005/8/layout/process1"/>
    <dgm:cxn modelId="{8D4FF239-1B55-8244-81A7-636F3A0755C1}" type="presParOf" srcId="{A0E8B2DF-8B4A-E64B-B2AF-8F2999E833CD}" destId="{E0E55DCF-FFCC-834E-B6A6-3D3FAEA0510A}" srcOrd="3" destOrd="0" presId="urn:microsoft.com/office/officeart/2005/8/layout/process1"/>
    <dgm:cxn modelId="{063492DE-E58B-8F49-BF3A-7C66633178D3}" type="presParOf" srcId="{E0E55DCF-FFCC-834E-B6A6-3D3FAEA0510A}" destId="{31A41FC3-9A74-5F49-AF5D-A87FE6AE000F}" srcOrd="0" destOrd="0" presId="urn:microsoft.com/office/officeart/2005/8/layout/process1"/>
    <dgm:cxn modelId="{1D833F0D-4839-E144-821E-B695DF16206C}" type="presParOf" srcId="{A0E8B2DF-8B4A-E64B-B2AF-8F2999E833CD}" destId="{8A9DE1F0-A5D3-3844-BBD8-5FBBEB3C26B6}" srcOrd="4" destOrd="0" presId="urn:microsoft.com/office/officeart/2005/8/layout/process1"/>
    <dgm:cxn modelId="{F1FE2947-5F27-234C-9A5F-3474EA2E7A06}" type="presParOf" srcId="{A0E8B2DF-8B4A-E64B-B2AF-8F2999E833CD}" destId="{3F988779-4D9C-2A48-83E7-986A893D9BDC}" srcOrd="5" destOrd="0" presId="urn:microsoft.com/office/officeart/2005/8/layout/process1"/>
    <dgm:cxn modelId="{B7EA319A-F612-FE4D-91BC-AF7190559B12}" type="presParOf" srcId="{3F988779-4D9C-2A48-83E7-986A893D9BDC}" destId="{AD966F26-2392-D046-9BBB-409A1148F681}" srcOrd="0" destOrd="0" presId="urn:microsoft.com/office/officeart/2005/8/layout/process1"/>
    <dgm:cxn modelId="{29E9C21C-C020-714C-8B95-67F055922E36}" type="presParOf" srcId="{A0E8B2DF-8B4A-E64B-B2AF-8F2999E833CD}" destId="{CA41C816-7346-334E-9051-CF3F555251BD}" srcOrd="6" destOrd="0" presId="urn:microsoft.com/office/officeart/2005/8/layout/process1"/>
    <dgm:cxn modelId="{3FF3879F-0925-924D-98CA-72EF898067BD}" type="presParOf" srcId="{A0E8B2DF-8B4A-E64B-B2AF-8F2999E833CD}" destId="{D2D06D2C-0C32-7A41-B0DE-D885793CD89B}" srcOrd="7" destOrd="0" presId="urn:microsoft.com/office/officeart/2005/8/layout/process1"/>
    <dgm:cxn modelId="{E91D07BA-87DD-C043-B8FA-4032B296DF92}" type="presParOf" srcId="{D2D06D2C-0C32-7A41-B0DE-D885793CD89B}" destId="{90172246-62A9-2045-94B1-6D8F88C7A2F6}" srcOrd="0" destOrd="0" presId="urn:microsoft.com/office/officeart/2005/8/layout/process1"/>
    <dgm:cxn modelId="{9144F9CB-2A87-C74E-8301-149ECDE2C57D}" type="presParOf" srcId="{A0E8B2DF-8B4A-E64B-B2AF-8F2999E833CD}" destId="{B564D216-553A-BB4F-AD20-87FACD75B1E2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6DDFE2F-06A4-154C-94D6-A3E33015CC32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8EF5B18-E62A-B143-B725-C6F1ABA12988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Collect experimental cross section data</a:t>
          </a:r>
        </a:p>
      </dgm:t>
    </dgm:pt>
    <dgm:pt modelId="{B5A0237F-2ECB-BA4C-A852-F66D27BA1A70}" type="parTrans" cxnId="{6A7EFC0D-E60D-C040-B6B9-53A24B51459C}">
      <dgm:prSet/>
      <dgm:spPr/>
      <dgm:t>
        <a:bodyPr/>
        <a:lstStyle/>
        <a:p>
          <a:endParaRPr lang="en-US"/>
        </a:p>
      </dgm:t>
    </dgm:pt>
    <dgm:pt modelId="{2F56A174-CCE0-EC41-A101-9BEF042FF093}" type="sibTrans" cxnId="{6A7EFC0D-E60D-C040-B6B9-53A24B51459C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67D7551B-FEE7-2B42-A203-A60047682ACE}">
      <dgm:prSet/>
      <dgm:spPr/>
      <dgm:t>
        <a:bodyPr/>
        <a:lstStyle/>
        <a:p>
          <a:r>
            <a:rPr lang="en-US" dirty="0"/>
            <a:t>Convert cross sections to ionization rates and uncertainties.</a:t>
          </a:r>
        </a:p>
      </dgm:t>
    </dgm:pt>
    <dgm:pt modelId="{31A7E438-9BA9-934B-A568-708B620E1FDB}" type="parTrans" cxnId="{393DABF2-4EC8-7149-A728-09B8A1F6BF91}">
      <dgm:prSet/>
      <dgm:spPr/>
      <dgm:t>
        <a:bodyPr/>
        <a:lstStyle/>
        <a:p>
          <a:endParaRPr lang="en-US"/>
        </a:p>
      </dgm:t>
    </dgm:pt>
    <dgm:pt modelId="{D4E7284C-8519-0746-AF6B-0717A9C1A502}" type="sibTrans" cxnId="{393DABF2-4EC8-7149-A728-09B8A1F6BF91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4834C963-A6D2-8149-A602-1ED9E7D84FE9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Use Monte Carlo methods and fitting to generate continuous cross section curves</a:t>
          </a:r>
        </a:p>
      </dgm:t>
    </dgm:pt>
    <dgm:pt modelId="{B592ABAE-58D2-904C-961B-C20D806AE081}" type="parTrans" cxnId="{87064187-5F77-0A4E-B8F0-6E0A4A16A25F}">
      <dgm:prSet/>
      <dgm:spPr/>
      <dgm:t>
        <a:bodyPr/>
        <a:lstStyle/>
        <a:p>
          <a:endParaRPr lang="en-US"/>
        </a:p>
      </dgm:t>
    </dgm:pt>
    <dgm:pt modelId="{33ABFC13-094E-5D4A-ACD8-7E23944717FC}" type="sibTrans" cxnId="{87064187-5F77-0A4E-B8F0-6E0A4A16A25F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94F3599B-8CBC-7B45-85C5-E041A1A103EB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Calculate charge state distribution. Use Monte Carlo methods for uncertainties</a:t>
          </a:r>
        </a:p>
      </dgm:t>
    </dgm:pt>
    <dgm:pt modelId="{0B14DF6F-A505-184C-8BF5-7898F0FD90E8}" type="parTrans" cxnId="{1D81CB9F-646D-CF4B-BEA1-F11ADF22B87C}">
      <dgm:prSet/>
      <dgm:spPr/>
      <dgm:t>
        <a:bodyPr/>
        <a:lstStyle/>
        <a:p>
          <a:endParaRPr lang="en-US"/>
        </a:p>
      </dgm:t>
    </dgm:pt>
    <dgm:pt modelId="{FB193195-1C4B-4A44-A249-1F08BBDEA410}" type="sibTrans" cxnId="{1D81CB9F-646D-CF4B-BEA1-F11ADF22B87C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8FBB6EDA-3CA0-1B45-AB7B-75851289F458}">
      <dgm:prSet/>
      <dgm:spPr>
        <a:solidFill>
          <a:schemeClr val="tx2"/>
        </a:solidFill>
      </dgm:spPr>
      <dgm:t>
        <a:bodyPr/>
        <a:lstStyle/>
        <a:p>
          <a:r>
            <a:rPr lang="en-US" b="0" i="0" dirty="0"/>
            <a:t>Multiply charge state distribution by line </a:t>
          </a:r>
          <a:r>
            <a:rPr lang="en-US" b="0" i="0" dirty="0" err="1"/>
            <a:t>emissivities</a:t>
          </a:r>
          <a:r>
            <a:rPr lang="en-US" b="0" i="0" dirty="0"/>
            <a:t> </a:t>
          </a:r>
          <a:r>
            <a:rPr lang="en-US" dirty="0"/>
            <a:t>for line ratios</a:t>
          </a:r>
          <a:endParaRPr lang="en-US" b="1" i="1" dirty="0"/>
        </a:p>
      </dgm:t>
    </dgm:pt>
    <dgm:pt modelId="{57820773-EC6C-9B4F-A893-5389CBB739BF}" type="parTrans" cxnId="{983360D3-0C62-794F-BD3A-2B2DC844DA74}">
      <dgm:prSet/>
      <dgm:spPr/>
      <dgm:t>
        <a:bodyPr/>
        <a:lstStyle/>
        <a:p>
          <a:endParaRPr lang="en-US"/>
        </a:p>
      </dgm:t>
    </dgm:pt>
    <dgm:pt modelId="{2005227F-91D5-1940-9FF4-055FFCCFB800}" type="sibTrans" cxnId="{983360D3-0C62-794F-BD3A-2B2DC844DA74}">
      <dgm:prSet/>
      <dgm:spPr/>
      <dgm:t>
        <a:bodyPr/>
        <a:lstStyle/>
        <a:p>
          <a:endParaRPr lang="en-US"/>
        </a:p>
      </dgm:t>
    </dgm:pt>
    <dgm:pt modelId="{A0E8B2DF-8B4A-E64B-B2AF-8F2999E833CD}" type="pres">
      <dgm:prSet presAssocID="{46DDFE2F-06A4-154C-94D6-A3E33015CC32}" presName="Name0" presStyleCnt="0">
        <dgm:presLayoutVars>
          <dgm:dir/>
          <dgm:resizeHandles val="exact"/>
        </dgm:presLayoutVars>
      </dgm:prSet>
      <dgm:spPr/>
    </dgm:pt>
    <dgm:pt modelId="{7657277B-1F4A-9449-B9BA-D065377DFB06}" type="pres">
      <dgm:prSet presAssocID="{88EF5B18-E62A-B143-B725-C6F1ABA12988}" presName="node" presStyleLbl="node1" presStyleIdx="0" presStyleCnt="5">
        <dgm:presLayoutVars>
          <dgm:bulletEnabled val="1"/>
        </dgm:presLayoutVars>
      </dgm:prSet>
      <dgm:spPr/>
    </dgm:pt>
    <dgm:pt modelId="{3DDAE722-DD55-9E4F-80B4-0E6933BB37B0}" type="pres">
      <dgm:prSet presAssocID="{2F56A174-CCE0-EC41-A101-9BEF042FF093}" presName="sibTrans" presStyleLbl="sibTrans2D1" presStyleIdx="0" presStyleCnt="4"/>
      <dgm:spPr/>
    </dgm:pt>
    <dgm:pt modelId="{4BBA7535-BEC6-3C4C-8061-3D96B7B7955F}" type="pres">
      <dgm:prSet presAssocID="{2F56A174-CCE0-EC41-A101-9BEF042FF093}" presName="connectorText" presStyleLbl="sibTrans2D1" presStyleIdx="0" presStyleCnt="4"/>
      <dgm:spPr/>
    </dgm:pt>
    <dgm:pt modelId="{46373C4D-8317-1F48-9F49-B75B9DA08EFF}" type="pres">
      <dgm:prSet presAssocID="{4834C963-A6D2-8149-A602-1ED9E7D84FE9}" presName="node" presStyleLbl="node1" presStyleIdx="1" presStyleCnt="5">
        <dgm:presLayoutVars>
          <dgm:bulletEnabled val="1"/>
        </dgm:presLayoutVars>
      </dgm:prSet>
      <dgm:spPr/>
    </dgm:pt>
    <dgm:pt modelId="{E0E55DCF-FFCC-834E-B6A6-3D3FAEA0510A}" type="pres">
      <dgm:prSet presAssocID="{33ABFC13-094E-5D4A-ACD8-7E23944717FC}" presName="sibTrans" presStyleLbl="sibTrans2D1" presStyleIdx="1" presStyleCnt="4"/>
      <dgm:spPr/>
    </dgm:pt>
    <dgm:pt modelId="{31A41FC3-9A74-5F49-AF5D-A87FE6AE000F}" type="pres">
      <dgm:prSet presAssocID="{33ABFC13-094E-5D4A-ACD8-7E23944717FC}" presName="connectorText" presStyleLbl="sibTrans2D1" presStyleIdx="1" presStyleCnt="4"/>
      <dgm:spPr/>
    </dgm:pt>
    <dgm:pt modelId="{8A9DE1F0-A5D3-3844-BBD8-5FBBEB3C26B6}" type="pres">
      <dgm:prSet presAssocID="{67D7551B-FEE7-2B42-A203-A60047682ACE}" presName="node" presStyleLbl="node1" presStyleIdx="2" presStyleCnt="5">
        <dgm:presLayoutVars>
          <dgm:bulletEnabled val="1"/>
        </dgm:presLayoutVars>
      </dgm:prSet>
      <dgm:spPr/>
    </dgm:pt>
    <dgm:pt modelId="{3F988779-4D9C-2A48-83E7-986A893D9BDC}" type="pres">
      <dgm:prSet presAssocID="{D4E7284C-8519-0746-AF6B-0717A9C1A502}" presName="sibTrans" presStyleLbl="sibTrans2D1" presStyleIdx="2" presStyleCnt="4"/>
      <dgm:spPr/>
    </dgm:pt>
    <dgm:pt modelId="{AD966F26-2392-D046-9BBB-409A1148F681}" type="pres">
      <dgm:prSet presAssocID="{D4E7284C-8519-0746-AF6B-0717A9C1A502}" presName="connectorText" presStyleLbl="sibTrans2D1" presStyleIdx="2" presStyleCnt="4"/>
      <dgm:spPr/>
    </dgm:pt>
    <dgm:pt modelId="{CA41C816-7346-334E-9051-CF3F555251BD}" type="pres">
      <dgm:prSet presAssocID="{94F3599B-8CBC-7B45-85C5-E041A1A103EB}" presName="node" presStyleLbl="node1" presStyleIdx="3" presStyleCnt="5">
        <dgm:presLayoutVars>
          <dgm:bulletEnabled val="1"/>
        </dgm:presLayoutVars>
      </dgm:prSet>
      <dgm:spPr/>
    </dgm:pt>
    <dgm:pt modelId="{D2D06D2C-0C32-7A41-B0DE-D885793CD89B}" type="pres">
      <dgm:prSet presAssocID="{FB193195-1C4B-4A44-A249-1F08BBDEA410}" presName="sibTrans" presStyleLbl="sibTrans2D1" presStyleIdx="3" presStyleCnt="4"/>
      <dgm:spPr/>
    </dgm:pt>
    <dgm:pt modelId="{90172246-62A9-2045-94B1-6D8F88C7A2F6}" type="pres">
      <dgm:prSet presAssocID="{FB193195-1C4B-4A44-A249-1F08BBDEA410}" presName="connectorText" presStyleLbl="sibTrans2D1" presStyleIdx="3" presStyleCnt="4"/>
      <dgm:spPr/>
    </dgm:pt>
    <dgm:pt modelId="{B564D216-553A-BB4F-AD20-87FACD75B1E2}" type="pres">
      <dgm:prSet presAssocID="{8FBB6EDA-3CA0-1B45-AB7B-75851289F458}" presName="node" presStyleLbl="node1" presStyleIdx="4" presStyleCnt="5">
        <dgm:presLayoutVars>
          <dgm:bulletEnabled val="1"/>
        </dgm:presLayoutVars>
      </dgm:prSet>
      <dgm:spPr/>
    </dgm:pt>
  </dgm:ptLst>
  <dgm:cxnLst>
    <dgm:cxn modelId="{0D91DE07-367A-354E-A2C2-5A07A1A3EAB2}" type="presOf" srcId="{2F56A174-CCE0-EC41-A101-9BEF042FF093}" destId="{3DDAE722-DD55-9E4F-80B4-0E6933BB37B0}" srcOrd="0" destOrd="0" presId="urn:microsoft.com/office/officeart/2005/8/layout/process1"/>
    <dgm:cxn modelId="{6A7EFC0D-E60D-C040-B6B9-53A24B51459C}" srcId="{46DDFE2F-06A4-154C-94D6-A3E33015CC32}" destId="{88EF5B18-E62A-B143-B725-C6F1ABA12988}" srcOrd="0" destOrd="0" parTransId="{B5A0237F-2ECB-BA4C-A852-F66D27BA1A70}" sibTransId="{2F56A174-CCE0-EC41-A101-9BEF042FF093}"/>
    <dgm:cxn modelId="{626B3513-9552-224A-AB0B-6E0DE91E26D9}" type="presOf" srcId="{33ABFC13-094E-5D4A-ACD8-7E23944717FC}" destId="{E0E55DCF-FFCC-834E-B6A6-3D3FAEA0510A}" srcOrd="0" destOrd="0" presId="urn:microsoft.com/office/officeart/2005/8/layout/process1"/>
    <dgm:cxn modelId="{A6E28621-1903-2E46-922E-6197D3E340BE}" type="presOf" srcId="{FB193195-1C4B-4A44-A249-1F08BBDEA410}" destId="{90172246-62A9-2045-94B1-6D8F88C7A2F6}" srcOrd="1" destOrd="0" presId="urn:microsoft.com/office/officeart/2005/8/layout/process1"/>
    <dgm:cxn modelId="{3626DC40-E0BD-6341-BA61-3AA8F778101C}" type="presOf" srcId="{88EF5B18-E62A-B143-B725-C6F1ABA12988}" destId="{7657277B-1F4A-9449-B9BA-D065377DFB06}" srcOrd="0" destOrd="0" presId="urn:microsoft.com/office/officeart/2005/8/layout/process1"/>
    <dgm:cxn modelId="{602F7D52-E88E-A946-83FF-52EE52B43925}" type="presOf" srcId="{67D7551B-FEE7-2B42-A203-A60047682ACE}" destId="{8A9DE1F0-A5D3-3844-BBD8-5FBBEB3C26B6}" srcOrd="0" destOrd="0" presId="urn:microsoft.com/office/officeart/2005/8/layout/process1"/>
    <dgm:cxn modelId="{F74D0E58-0801-FD48-833D-3E581B0F3F7A}" type="presOf" srcId="{4834C963-A6D2-8149-A602-1ED9E7D84FE9}" destId="{46373C4D-8317-1F48-9F49-B75B9DA08EFF}" srcOrd="0" destOrd="0" presId="urn:microsoft.com/office/officeart/2005/8/layout/process1"/>
    <dgm:cxn modelId="{732EA078-B542-6840-BB7D-8DA0B9E7E0E8}" type="presOf" srcId="{2F56A174-CCE0-EC41-A101-9BEF042FF093}" destId="{4BBA7535-BEC6-3C4C-8061-3D96B7B7955F}" srcOrd="1" destOrd="0" presId="urn:microsoft.com/office/officeart/2005/8/layout/process1"/>
    <dgm:cxn modelId="{87064187-5F77-0A4E-B8F0-6E0A4A16A25F}" srcId="{46DDFE2F-06A4-154C-94D6-A3E33015CC32}" destId="{4834C963-A6D2-8149-A602-1ED9E7D84FE9}" srcOrd="1" destOrd="0" parTransId="{B592ABAE-58D2-904C-961B-C20D806AE081}" sibTransId="{33ABFC13-094E-5D4A-ACD8-7E23944717FC}"/>
    <dgm:cxn modelId="{D6595588-CA8C-C045-BBD7-28E1319D88A9}" type="presOf" srcId="{94F3599B-8CBC-7B45-85C5-E041A1A103EB}" destId="{CA41C816-7346-334E-9051-CF3F555251BD}" srcOrd="0" destOrd="0" presId="urn:microsoft.com/office/officeart/2005/8/layout/process1"/>
    <dgm:cxn modelId="{2FE64A99-A102-1E41-A8A9-65008BA6DEA3}" type="presOf" srcId="{FB193195-1C4B-4A44-A249-1F08BBDEA410}" destId="{D2D06D2C-0C32-7A41-B0DE-D885793CD89B}" srcOrd="0" destOrd="0" presId="urn:microsoft.com/office/officeart/2005/8/layout/process1"/>
    <dgm:cxn modelId="{3060E39D-F000-8640-BFB6-B770DF5988A9}" type="presOf" srcId="{46DDFE2F-06A4-154C-94D6-A3E33015CC32}" destId="{A0E8B2DF-8B4A-E64B-B2AF-8F2999E833CD}" srcOrd="0" destOrd="0" presId="urn:microsoft.com/office/officeart/2005/8/layout/process1"/>
    <dgm:cxn modelId="{1D81CB9F-646D-CF4B-BEA1-F11ADF22B87C}" srcId="{46DDFE2F-06A4-154C-94D6-A3E33015CC32}" destId="{94F3599B-8CBC-7B45-85C5-E041A1A103EB}" srcOrd="3" destOrd="0" parTransId="{0B14DF6F-A505-184C-8BF5-7898F0FD90E8}" sibTransId="{FB193195-1C4B-4A44-A249-1F08BBDEA410}"/>
    <dgm:cxn modelId="{3FCE16C8-32AF-FC43-8ECE-EF7FD42DBE55}" type="presOf" srcId="{8FBB6EDA-3CA0-1B45-AB7B-75851289F458}" destId="{B564D216-553A-BB4F-AD20-87FACD75B1E2}" srcOrd="0" destOrd="0" presId="urn:microsoft.com/office/officeart/2005/8/layout/process1"/>
    <dgm:cxn modelId="{983360D3-0C62-794F-BD3A-2B2DC844DA74}" srcId="{46DDFE2F-06A4-154C-94D6-A3E33015CC32}" destId="{8FBB6EDA-3CA0-1B45-AB7B-75851289F458}" srcOrd="4" destOrd="0" parTransId="{57820773-EC6C-9B4F-A893-5389CBB739BF}" sibTransId="{2005227F-91D5-1940-9FF4-055FFCCFB800}"/>
    <dgm:cxn modelId="{3E9FF8E6-1712-014D-869B-0554E42209D3}" type="presOf" srcId="{33ABFC13-094E-5D4A-ACD8-7E23944717FC}" destId="{31A41FC3-9A74-5F49-AF5D-A87FE6AE000F}" srcOrd="1" destOrd="0" presId="urn:microsoft.com/office/officeart/2005/8/layout/process1"/>
    <dgm:cxn modelId="{BC58C6E7-4203-3C41-9BB7-C768C00F8B2A}" type="presOf" srcId="{D4E7284C-8519-0746-AF6B-0717A9C1A502}" destId="{3F988779-4D9C-2A48-83E7-986A893D9BDC}" srcOrd="0" destOrd="0" presId="urn:microsoft.com/office/officeart/2005/8/layout/process1"/>
    <dgm:cxn modelId="{393DABF2-4EC8-7149-A728-09B8A1F6BF91}" srcId="{46DDFE2F-06A4-154C-94D6-A3E33015CC32}" destId="{67D7551B-FEE7-2B42-A203-A60047682ACE}" srcOrd="2" destOrd="0" parTransId="{31A7E438-9BA9-934B-A568-708B620E1FDB}" sibTransId="{D4E7284C-8519-0746-AF6B-0717A9C1A502}"/>
    <dgm:cxn modelId="{C68C4EF6-E249-8F4A-96E7-3E856DDE47C2}" type="presOf" srcId="{D4E7284C-8519-0746-AF6B-0717A9C1A502}" destId="{AD966F26-2392-D046-9BBB-409A1148F681}" srcOrd="1" destOrd="0" presId="urn:microsoft.com/office/officeart/2005/8/layout/process1"/>
    <dgm:cxn modelId="{3EEBAD7D-5C09-8E43-8E42-A2BCEE2E7A84}" type="presParOf" srcId="{A0E8B2DF-8B4A-E64B-B2AF-8F2999E833CD}" destId="{7657277B-1F4A-9449-B9BA-D065377DFB06}" srcOrd="0" destOrd="0" presId="urn:microsoft.com/office/officeart/2005/8/layout/process1"/>
    <dgm:cxn modelId="{069FB42A-95DE-5A4C-BABB-88EB9C4EC6A7}" type="presParOf" srcId="{A0E8B2DF-8B4A-E64B-B2AF-8F2999E833CD}" destId="{3DDAE722-DD55-9E4F-80B4-0E6933BB37B0}" srcOrd="1" destOrd="0" presId="urn:microsoft.com/office/officeart/2005/8/layout/process1"/>
    <dgm:cxn modelId="{F5D34579-8C51-FD48-BCC3-A36F7F389813}" type="presParOf" srcId="{3DDAE722-DD55-9E4F-80B4-0E6933BB37B0}" destId="{4BBA7535-BEC6-3C4C-8061-3D96B7B7955F}" srcOrd="0" destOrd="0" presId="urn:microsoft.com/office/officeart/2005/8/layout/process1"/>
    <dgm:cxn modelId="{8A4F3972-4710-BC44-988F-10120CF16D7E}" type="presParOf" srcId="{A0E8B2DF-8B4A-E64B-B2AF-8F2999E833CD}" destId="{46373C4D-8317-1F48-9F49-B75B9DA08EFF}" srcOrd="2" destOrd="0" presId="urn:microsoft.com/office/officeart/2005/8/layout/process1"/>
    <dgm:cxn modelId="{8D4FF239-1B55-8244-81A7-636F3A0755C1}" type="presParOf" srcId="{A0E8B2DF-8B4A-E64B-B2AF-8F2999E833CD}" destId="{E0E55DCF-FFCC-834E-B6A6-3D3FAEA0510A}" srcOrd="3" destOrd="0" presId="urn:microsoft.com/office/officeart/2005/8/layout/process1"/>
    <dgm:cxn modelId="{063492DE-E58B-8F49-BF3A-7C66633178D3}" type="presParOf" srcId="{E0E55DCF-FFCC-834E-B6A6-3D3FAEA0510A}" destId="{31A41FC3-9A74-5F49-AF5D-A87FE6AE000F}" srcOrd="0" destOrd="0" presId="urn:microsoft.com/office/officeart/2005/8/layout/process1"/>
    <dgm:cxn modelId="{1D833F0D-4839-E144-821E-B695DF16206C}" type="presParOf" srcId="{A0E8B2DF-8B4A-E64B-B2AF-8F2999E833CD}" destId="{8A9DE1F0-A5D3-3844-BBD8-5FBBEB3C26B6}" srcOrd="4" destOrd="0" presId="urn:microsoft.com/office/officeart/2005/8/layout/process1"/>
    <dgm:cxn modelId="{F1FE2947-5F27-234C-9A5F-3474EA2E7A06}" type="presParOf" srcId="{A0E8B2DF-8B4A-E64B-B2AF-8F2999E833CD}" destId="{3F988779-4D9C-2A48-83E7-986A893D9BDC}" srcOrd="5" destOrd="0" presId="urn:microsoft.com/office/officeart/2005/8/layout/process1"/>
    <dgm:cxn modelId="{B7EA319A-F612-FE4D-91BC-AF7190559B12}" type="presParOf" srcId="{3F988779-4D9C-2A48-83E7-986A893D9BDC}" destId="{AD966F26-2392-D046-9BBB-409A1148F681}" srcOrd="0" destOrd="0" presId="urn:microsoft.com/office/officeart/2005/8/layout/process1"/>
    <dgm:cxn modelId="{29E9C21C-C020-714C-8B95-67F055922E36}" type="presParOf" srcId="{A0E8B2DF-8B4A-E64B-B2AF-8F2999E833CD}" destId="{CA41C816-7346-334E-9051-CF3F555251BD}" srcOrd="6" destOrd="0" presId="urn:microsoft.com/office/officeart/2005/8/layout/process1"/>
    <dgm:cxn modelId="{3FF3879F-0925-924D-98CA-72EF898067BD}" type="presParOf" srcId="{A0E8B2DF-8B4A-E64B-B2AF-8F2999E833CD}" destId="{D2D06D2C-0C32-7A41-B0DE-D885793CD89B}" srcOrd="7" destOrd="0" presId="urn:microsoft.com/office/officeart/2005/8/layout/process1"/>
    <dgm:cxn modelId="{E91D07BA-87DD-C043-B8FA-4032B296DF92}" type="presParOf" srcId="{D2D06D2C-0C32-7A41-B0DE-D885793CD89B}" destId="{90172246-62A9-2045-94B1-6D8F88C7A2F6}" srcOrd="0" destOrd="0" presId="urn:microsoft.com/office/officeart/2005/8/layout/process1"/>
    <dgm:cxn modelId="{9144F9CB-2A87-C74E-8301-149ECDE2C57D}" type="presParOf" srcId="{A0E8B2DF-8B4A-E64B-B2AF-8F2999E833CD}" destId="{B564D216-553A-BB4F-AD20-87FACD75B1E2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7277B-1F4A-9449-B9BA-D065377DFB06}">
      <dsp:nvSpPr>
        <dsp:cNvPr id="0" name=""/>
        <dsp:cNvSpPr/>
      </dsp:nvSpPr>
      <dsp:spPr>
        <a:xfrm>
          <a:off x="5547" y="669462"/>
          <a:ext cx="1719610" cy="202927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Collect experimental cross section data</a:t>
          </a:r>
        </a:p>
      </dsp:txBody>
      <dsp:txXfrm>
        <a:off x="55913" y="719828"/>
        <a:ext cx="1618878" cy="1928542"/>
      </dsp:txXfrm>
    </dsp:sp>
    <dsp:sp modelId="{3DDAE722-DD55-9E4F-80B4-0E6933BB37B0}">
      <dsp:nvSpPr>
        <dsp:cNvPr id="0" name=""/>
        <dsp:cNvSpPr/>
      </dsp:nvSpPr>
      <dsp:spPr>
        <a:xfrm>
          <a:off x="1897118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97118" y="1556161"/>
        <a:ext cx="255190" cy="255877"/>
      </dsp:txXfrm>
    </dsp:sp>
    <dsp:sp modelId="{46373C4D-8317-1F48-9F49-B75B9DA08EFF}">
      <dsp:nvSpPr>
        <dsp:cNvPr id="0" name=""/>
        <dsp:cNvSpPr/>
      </dsp:nvSpPr>
      <dsp:spPr>
        <a:xfrm>
          <a:off x="2413001" y="669462"/>
          <a:ext cx="1719610" cy="2029274"/>
        </a:xfrm>
        <a:prstGeom prst="roundRect">
          <a:avLst>
            <a:gd name="adj" fmla="val 10000"/>
          </a:avLst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 Monte Carlo methods and fitting to generate continuous cross section curves</a:t>
          </a:r>
        </a:p>
      </dsp:txBody>
      <dsp:txXfrm>
        <a:off x="2463367" y="719828"/>
        <a:ext cx="1618878" cy="1928542"/>
      </dsp:txXfrm>
    </dsp:sp>
    <dsp:sp modelId="{E0E55DCF-FFCC-834E-B6A6-3D3FAEA0510A}">
      <dsp:nvSpPr>
        <dsp:cNvPr id="0" name=""/>
        <dsp:cNvSpPr/>
      </dsp:nvSpPr>
      <dsp:spPr>
        <a:xfrm>
          <a:off x="4304572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304572" y="1556161"/>
        <a:ext cx="255190" cy="255877"/>
      </dsp:txXfrm>
    </dsp:sp>
    <dsp:sp modelId="{8A9DE1F0-A5D3-3844-BBD8-5FBBEB3C26B6}">
      <dsp:nvSpPr>
        <dsp:cNvPr id="0" name=""/>
        <dsp:cNvSpPr/>
      </dsp:nvSpPr>
      <dsp:spPr>
        <a:xfrm>
          <a:off x="4820455" y="669462"/>
          <a:ext cx="1719610" cy="2029274"/>
        </a:xfrm>
        <a:prstGeom prst="roundRect">
          <a:avLst>
            <a:gd name="adj" fmla="val 10000"/>
          </a:avLst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Convert cross sections to ionization rates and uncertainties.</a:t>
          </a:r>
        </a:p>
      </dsp:txBody>
      <dsp:txXfrm>
        <a:off x="4870821" y="719828"/>
        <a:ext cx="1618878" cy="1928542"/>
      </dsp:txXfrm>
    </dsp:sp>
    <dsp:sp modelId="{3F988779-4D9C-2A48-83E7-986A893D9BDC}">
      <dsp:nvSpPr>
        <dsp:cNvPr id="0" name=""/>
        <dsp:cNvSpPr/>
      </dsp:nvSpPr>
      <dsp:spPr>
        <a:xfrm>
          <a:off x="6712026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712026" y="1556161"/>
        <a:ext cx="255190" cy="255877"/>
      </dsp:txXfrm>
    </dsp:sp>
    <dsp:sp modelId="{CA41C816-7346-334E-9051-CF3F555251BD}">
      <dsp:nvSpPr>
        <dsp:cNvPr id="0" name=""/>
        <dsp:cNvSpPr/>
      </dsp:nvSpPr>
      <dsp:spPr>
        <a:xfrm>
          <a:off x="7227909" y="669462"/>
          <a:ext cx="1719610" cy="2029274"/>
        </a:xfrm>
        <a:prstGeom prst="roundRect">
          <a:avLst>
            <a:gd name="adj" fmla="val 10000"/>
          </a:avLst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charge state distribution. Use Monte Carlo methods for uncertainties</a:t>
          </a:r>
        </a:p>
      </dsp:txBody>
      <dsp:txXfrm>
        <a:off x="7278275" y="719828"/>
        <a:ext cx="1618878" cy="1928542"/>
      </dsp:txXfrm>
    </dsp:sp>
    <dsp:sp modelId="{D2D06D2C-0C32-7A41-B0DE-D885793CD89B}">
      <dsp:nvSpPr>
        <dsp:cNvPr id="0" name=""/>
        <dsp:cNvSpPr/>
      </dsp:nvSpPr>
      <dsp:spPr>
        <a:xfrm>
          <a:off x="9119480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119480" y="1556161"/>
        <a:ext cx="255190" cy="255877"/>
      </dsp:txXfrm>
    </dsp:sp>
    <dsp:sp modelId="{B564D216-553A-BB4F-AD20-87FACD75B1E2}">
      <dsp:nvSpPr>
        <dsp:cNvPr id="0" name=""/>
        <dsp:cNvSpPr/>
      </dsp:nvSpPr>
      <dsp:spPr>
        <a:xfrm>
          <a:off x="9635363" y="669462"/>
          <a:ext cx="1719610" cy="2029274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Multiply charge state distribution by line </a:t>
          </a:r>
          <a:r>
            <a:rPr lang="en-US" sz="1800" b="0" i="0" kern="1200" dirty="0" err="1"/>
            <a:t>emissivities</a:t>
          </a:r>
          <a:r>
            <a:rPr lang="en-US" sz="1800" b="0" i="0" kern="1200" dirty="0"/>
            <a:t> </a:t>
          </a:r>
          <a:r>
            <a:rPr lang="en-US" sz="1800" kern="1200" dirty="0"/>
            <a:t>for line ratios</a:t>
          </a:r>
          <a:endParaRPr lang="en-US" sz="1800" b="1" i="1" kern="1200" dirty="0"/>
        </a:p>
      </dsp:txBody>
      <dsp:txXfrm>
        <a:off x="9685729" y="719828"/>
        <a:ext cx="1618878" cy="19285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7277B-1F4A-9449-B9BA-D065377DFB06}">
      <dsp:nvSpPr>
        <dsp:cNvPr id="0" name=""/>
        <dsp:cNvSpPr/>
      </dsp:nvSpPr>
      <dsp:spPr>
        <a:xfrm>
          <a:off x="5302" y="663656"/>
          <a:ext cx="1643754" cy="2040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Collect existing experimental data (EII cross sections)</a:t>
          </a:r>
        </a:p>
      </dsp:txBody>
      <dsp:txXfrm>
        <a:off x="53446" y="711800"/>
        <a:ext cx="1547466" cy="1944599"/>
      </dsp:txXfrm>
    </dsp:sp>
    <dsp:sp modelId="{3DDAE722-DD55-9E4F-80B4-0E6933BB37B0}">
      <dsp:nvSpPr>
        <dsp:cNvPr id="0" name=""/>
        <dsp:cNvSpPr/>
      </dsp:nvSpPr>
      <dsp:spPr>
        <a:xfrm>
          <a:off x="1813432" y="1480274"/>
          <a:ext cx="348475" cy="4076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813432" y="1561804"/>
        <a:ext cx="243933" cy="244591"/>
      </dsp:txXfrm>
    </dsp:sp>
    <dsp:sp modelId="{46373C4D-8317-1F48-9F49-B75B9DA08EFF}">
      <dsp:nvSpPr>
        <dsp:cNvPr id="0" name=""/>
        <dsp:cNvSpPr/>
      </dsp:nvSpPr>
      <dsp:spPr>
        <a:xfrm>
          <a:off x="2306558" y="663656"/>
          <a:ext cx="1643754" cy="2040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Monte Carlo simulation: vary each data point based on its uncertainty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Repeated N≅200 times per charge state</a:t>
          </a:r>
        </a:p>
      </dsp:txBody>
      <dsp:txXfrm>
        <a:off x="2354702" y="711800"/>
        <a:ext cx="1547466" cy="1944599"/>
      </dsp:txXfrm>
    </dsp:sp>
    <dsp:sp modelId="{E0E55DCF-FFCC-834E-B6A6-3D3FAEA0510A}">
      <dsp:nvSpPr>
        <dsp:cNvPr id="0" name=""/>
        <dsp:cNvSpPr/>
      </dsp:nvSpPr>
      <dsp:spPr>
        <a:xfrm>
          <a:off x="4114688" y="1480274"/>
          <a:ext cx="348475" cy="4076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114688" y="1561804"/>
        <a:ext cx="243933" cy="244591"/>
      </dsp:txXfrm>
    </dsp:sp>
    <dsp:sp modelId="{8A9DE1F0-A5D3-3844-BBD8-5FBBEB3C26B6}">
      <dsp:nvSpPr>
        <dsp:cNvPr id="0" name=""/>
        <dsp:cNvSpPr/>
      </dsp:nvSpPr>
      <dsp:spPr>
        <a:xfrm>
          <a:off x="4607814" y="663656"/>
          <a:ext cx="1643754" cy="2040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Fit cross section data for each Monte Carlo run. Convolve cross sections with a thermal distribution to obtain N sets of ionization rates. Store the mean ionization rates and ±1σ uncertainties.</a:t>
          </a:r>
        </a:p>
      </dsp:txBody>
      <dsp:txXfrm>
        <a:off x="4655958" y="711800"/>
        <a:ext cx="1547466" cy="1944599"/>
      </dsp:txXfrm>
    </dsp:sp>
    <dsp:sp modelId="{3F988779-4D9C-2A48-83E7-986A893D9BDC}">
      <dsp:nvSpPr>
        <dsp:cNvPr id="0" name=""/>
        <dsp:cNvSpPr/>
      </dsp:nvSpPr>
      <dsp:spPr>
        <a:xfrm>
          <a:off x="6415944" y="1480274"/>
          <a:ext cx="348475" cy="4076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415944" y="1561804"/>
        <a:ext cx="243933" cy="244591"/>
      </dsp:txXfrm>
    </dsp:sp>
    <dsp:sp modelId="{CA41C816-7346-334E-9051-CF3F555251BD}">
      <dsp:nvSpPr>
        <dsp:cNvPr id="0" name=""/>
        <dsp:cNvSpPr/>
      </dsp:nvSpPr>
      <dsp:spPr>
        <a:xfrm>
          <a:off x="6909070" y="663656"/>
          <a:ext cx="1643754" cy="2040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Use ionization rates to calculate charge state distribution. Use Monte Carlo simulation again, now varying rates at discrete temperatures (~1,000 times). Store the median charge state distribution and ±1σ uncertainties.</a:t>
          </a:r>
        </a:p>
      </dsp:txBody>
      <dsp:txXfrm>
        <a:off x="6957214" y="711800"/>
        <a:ext cx="1547466" cy="1944599"/>
      </dsp:txXfrm>
    </dsp:sp>
    <dsp:sp modelId="{D2D06D2C-0C32-7A41-B0DE-D885793CD89B}">
      <dsp:nvSpPr>
        <dsp:cNvPr id="0" name=""/>
        <dsp:cNvSpPr/>
      </dsp:nvSpPr>
      <dsp:spPr>
        <a:xfrm>
          <a:off x="8717200" y="1480274"/>
          <a:ext cx="348475" cy="4076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8717200" y="1561804"/>
        <a:ext cx="243933" cy="244591"/>
      </dsp:txXfrm>
    </dsp:sp>
    <dsp:sp modelId="{B564D216-553A-BB4F-AD20-87FACD75B1E2}">
      <dsp:nvSpPr>
        <dsp:cNvPr id="0" name=""/>
        <dsp:cNvSpPr/>
      </dsp:nvSpPr>
      <dsp:spPr>
        <a:xfrm>
          <a:off x="9210326" y="663656"/>
          <a:ext cx="1643754" cy="2040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Multiply CSD by </a:t>
          </a:r>
          <a:r>
            <a:rPr lang="en-US" sz="1200" b="0" i="0" kern="1200" dirty="0" err="1"/>
            <a:t>emissivities</a:t>
          </a:r>
          <a:r>
            <a:rPr lang="en-US" sz="1200" b="0" i="0" kern="1200" dirty="0"/>
            <a:t> </a:t>
          </a:r>
          <a:r>
            <a:rPr lang="en-US" sz="1200" kern="1200" dirty="0"/>
            <a:t>for H- and He-like ions. Uncertainties obtained by recalculating where one ion is at +1σ and the other at -1σ.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/>
            <a:t>Why not monte </a:t>
          </a:r>
          <a:r>
            <a:rPr lang="en-US" sz="1200" b="1" i="1" kern="1200" dirty="0" err="1"/>
            <a:t>carlo</a:t>
          </a:r>
          <a:r>
            <a:rPr lang="en-US" sz="1200" b="1" i="1" kern="1200" dirty="0"/>
            <a:t> again? Same result</a:t>
          </a:r>
        </a:p>
      </dsp:txBody>
      <dsp:txXfrm>
        <a:off x="9258470" y="711800"/>
        <a:ext cx="1547466" cy="19445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7277B-1F4A-9449-B9BA-D065377DFB06}">
      <dsp:nvSpPr>
        <dsp:cNvPr id="0" name=""/>
        <dsp:cNvSpPr/>
      </dsp:nvSpPr>
      <dsp:spPr>
        <a:xfrm>
          <a:off x="5547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Collect experimental cross section data</a:t>
          </a:r>
        </a:p>
      </dsp:txBody>
      <dsp:txXfrm>
        <a:off x="55913" y="719828"/>
        <a:ext cx="1618878" cy="1928542"/>
      </dsp:txXfrm>
    </dsp:sp>
    <dsp:sp modelId="{3DDAE722-DD55-9E4F-80B4-0E6933BB37B0}">
      <dsp:nvSpPr>
        <dsp:cNvPr id="0" name=""/>
        <dsp:cNvSpPr/>
      </dsp:nvSpPr>
      <dsp:spPr>
        <a:xfrm>
          <a:off x="1897118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97118" y="1556161"/>
        <a:ext cx="255190" cy="255877"/>
      </dsp:txXfrm>
    </dsp:sp>
    <dsp:sp modelId="{46373C4D-8317-1F48-9F49-B75B9DA08EFF}">
      <dsp:nvSpPr>
        <dsp:cNvPr id="0" name=""/>
        <dsp:cNvSpPr/>
      </dsp:nvSpPr>
      <dsp:spPr>
        <a:xfrm>
          <a:off x="2413001" y="669462"/>
          <a:ext cx="1719610" cy="2029274"/>
        </a:xfrm>
        <a:prstGeom prst="roundRect">
          <a:avLst>
            <a:gd name="adj" fmla="val 10000"/>
          </a:avLst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 Monte Carlo methods and fitting to generate continuous cross section curves</a:t>
          </a:r>
        </a:p>
      </dsp:txBody>
      <dsp:txXfrm>
        <a:off x="2463367" y="719828"/>
        <a:ext cx="1618878" cy="1928542"/>
      </dsp:txXfrm>
    </dsp:sp>
    <dsp:sp modelId="{E0E55DCF-FFCC-834E-B6A6-3D3FAEA0510A}">
      <dsp:nvSpPr>
        <dsp:cNvPr id="0" name=""/>
        <dsp:cNvSpPr/>
      </dsp:nvSpPr>
      <dsp:spPr>
        <a:xfrm>
          <a:off x="4304572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304572" y="1556161"/>
        <a:ext cx="255190" cy="255877"/>
      </dsp:txXfrm>
    </dsp:sp>
    <dsp:sp modelId="{8A9DE1F0-A5D3-3844-BBD8-5FBBEB3C26B6}">
      <dsp:nvSpPr>
        <dsp:cNvPr id="0" name=""/>
        <dsp:cNvSpPr/>
      </dsp:nvSpPr>
      <dsp:spPr>
        <a:xfrm>
          <a:off x="4820455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Convert cross sections to ionization rates and uncertainties.</a:t>
          </a:r>
        </a:p>
      </dsp:txBody>
      <dsp:txXfrm>
        <a:off x="4870821" y="719828"/>
        <a:ext cx="1618878" cy="1928542"/>
      </dsp:txXfrm>
    </dsp:sp>
    <dsp:sp modelId="{3F988779-4D9C-2A48-83E7-986A893D9BDC}">
      <dsp:nvSpPr>
        <dsp:cNvPr id="0" name=""/>
        <dsp:cNvSpPr/>
      </dsp:nvSpPr>
      <dsp:spPr>
        <a:xfrm>
          <a:off x="6712026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712026" y="1556161"/>
        <a:ext cx="255190" cy="255877"/>
      </dsp:txXfrm>
    </dsp:sp>
    <dsp:sp modelId="{CA41C816-7346-334E-9051-CF3F555251BD}">
      <dsp:nvSpPr>
        <dsp:cNvPr id="0" name=""/>
        <dsp:cNvSpPr/>
      </dsp:nvSpPr>
      <dsp:spPr>
        <a:xfrm>
          <a:off x="7227909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charge state distribution. Use Monte Carlo methods for uncertainties</a:t>
          </a:r>
        </a:p>
      </dsp:txBody>
      <dsp:txXfrm>
        <a:off x="7278275" y="719828"/>
        <a:ext cx="1618878" cy="1928542"/>
      </dsp:txXfrm>
    </dsp:sp>
    <dsp:sp modelId="{D2D06D2C-0C32-7A41-B0DE-D885793CD89B}">
      <dsp:nvSpPr>
        <dsp:cNvPr id="0" name=""/>
        <dsp:cNvSpPr/>
      </dsp:nvSpPr>
      <dsp:spPr>
        <a:xfrm>
          <a:off x="9119480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119480" y="1556161"/>
        <a:ext cx="255190" cy="255877"/>
      </dsp:txXfrm>
    </dsp:sp>
    <dsp:sp modelId="{B564D216-553A-BB4F-AD20-87FACD75B1E2}">
      <dsp:nvSpPr>
        <dsp:cNvPr id="0" name=""/>
        <dsp:cNvSpPr/>
      </dsp:nvSpPr>
      <dsp:spPr>
        <a:xfrm>
          <a:off x="9635363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Multiply charge state distribution by line </a:t>
          </a:r>
          <a:r>
            <a:rPr lang="en-US" sz="1800" b="0" i="0" kern="1200" dirty="0" err="1"/>
            <a:t>emissivities</a:t>
          </a:r>
          <a:r>
            <a:rPr lang="en-US" sz="1800" b="0" i="0" kern="1200" dirty="0"/>
            <a:t> </a:t>
          </a:r>
          <a:r>
            <a:rPr lang="en-US" sz="1800" kern="1200" dirty="0"/>
            <a:t>for line ratios</a:t>
          </a:r>
          <a:endParaRPr lang="en-US" sz="1800" b="1" i="1" kern="1200" dirty="0"/>
        </a:p>
      </dsp:txBody>
      <dsp:txXfrm>
        <a:off x="9685729" y="719828"/>
        <a:ext cx="1618878" cy="19285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7277B-1F4A-9449-B9BA-D065377DFB06}">
      <dsp:nvSpPr>
        <dsp:cNvPr id="0" name=""/>
        <dsp:cNvSpPr/>
      </dsp:nvSpPr>
      <dsp:spPr>
        <a:xfrm>
          <a:off x="5547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Collect experimental cross section data</a:t>
          </a:r>
        </a:p>
      </dsp:txBody>
      <dsp:txXfrm>
        <a:off x="55913" y="719828"/>
        <a:ext cx="1618878" cy="1928542"/>
      </dsp:txXfrm>
    </dsp:sp>
    <dsp:sp modelId="{3DDAE722-DD55-9E4F-80B4-0E6933BB37B0}">
      <dsp:nvSpPr>
        <dsp:cNvPr id="0" name=""/>
        <dsp:cNvSpPr/>
      </dsp:nvSpPr>
      <dsp:spPr>
        <a:xfrm>
          <a:off x="1897118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97118" y="1556161"/>
        <a:ext cx="255190" cy="255877"/>
      </dsp:txXfrm>
    </dsp:sp>
    <dsp:sp modelId="{46373C4D-8317-1F48-9F49-B75B9DA08EFF}">
      <dsp:nvSpPr>
        <dsp:cNvPr id="0" name=""/>
        <dsp:cNvSpPr/>
      </dsp:nvSpPr>
      <dsp:spPr>
        <a:xfrm>
          <a:off x="2413001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 Monte Carlo methods and fitting to generate continuous cross section curves</a:t>
          </a:r>
        </a:p>
      </dsp:txBody>
      <dsp:txXfrm>
        <a:off x="2463367" y="719828"/>
        <a:ext cx="1618878" cy="1928542"/>
      </dsp:txXfrm>
    </dsp:sp>
    <dsp:sp modelId="{E0E55DCF-FFCC-834E-B6A6-3D3FAEA0510A}">
      <dsp:nvSpPr>
        <dsp:cNvPr id="0" name=""/>
        <dsp:cNvSpPr/>
      </dsp:nvSpPr>
      <dsp:spPr>
        <a:xfrm>
          <a:off x="4304572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304572" y="1556161"/>
        <a:ext cx="255190" cy="255877"/>
      </dsp:txXfrm>
    </dsp:sp>
    <dsp:sp modelId="{8A9DE1F0-A5D3-3844-BBD8-5FBBEB3C26B6}">
      <dsp:nvSpPr>
        <dsp:cNvPr id="0" name=""/>
        <dsp:cNvSpPr/>
      </dsp:nvSpPr>
      <dsp:spPr>
        <a:xfrm>
          <a:off x="4820455" y="669462"/>
          <a:ext cx="1719610" cy="2029274"/>
        </a:xfrm>
        <a:prstGeom prst="roundRect">
          <a:avLst>
            <a:gd name="adj" fmla="val 10000"/>
          </a:avLst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Convert cross sections to ionization rates and uncertainties.</a:t>
          </a:r>
        </a:p>
      </dsp:txBody>
      <dsp:txXfrm>
        <a:off x="4870821" y="719828"/>
        <a:ext cx="1618878" cy="1928542"/>
      </dsp:txXfrm>
    </dsp:sp>
    <dsp:sp modelId="{3F988779-4D9C-2A48-83E7-986A893D9BDC}">
      <dsp:nvSpPr>
        <dsp:cNvPr id="0" name=""/>
        <dsp:cNvSpPr/>
      </dsp:nvSpPr>
      <dsp:spPr>
        <a:xfrm>
          <a:off x="6712026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712026" y="1556161"/>
        <a:ext cx="255190" cy="255877"/>
      </dsp:txXfrm>
    </dsp:sp>
    <dsp:sp modelId="{CA41C816-7346-334E-9051-CF3F555251BD}">
      <dsp:nvSpPr>
        <dsp:cNvPr id="0" name=""/>
        <dsp:cNvSpPr/>
      </dsp:nvSpPr>
      <dsp:spPr>
        <a:xfrm>
          <a:off x="7227909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charge state distribution. Use Monte Carlo methods for uncertainties</a:t>
          </a:r>
        </a:p>
      </dsp:txBody>
      <dsp:txXfrm>
        <a:off x="7278275" y="719828"/>
        <a:ext cx="1618878" cy="1928542"/>
      </dsp:txXfrm>
    </dsp:sp>
    <dsp:sp modelId="{D2D06D2C-0C32-7A41-B0DE-D885793CD89B}">
      <dsp:nvSpPr>
        <dsp:cNvPr id="0" name=""/>
        <dsp:cNvSpPr/>
      </dsp:nvSpPr>
      <dsp:spPr>
        <a:xfrm>
          <a:off x="9119480" y="1470868"/>
          <a:ext cx="364557" cy="426463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119480" y="1556161"/>
        <a:ext cx="255190" cy="255877"/>
      </dsp:txXfrm>
    </dsp:sp>
    <dsp:sp modelId="{B564D216-553A-BB4F-AD20-87FACD75B1E2}">
      <dsp:nvSpPr>
        <dsp:cNvPr id="0" name=""/>
        <dsp:cNvSpPr/>
      </dsp:nvSpPr>
      <dsp:spPr>
        <a:xfrm>
          <a:off x="9635363" y="669462"/>
          <a:ext cx="1719610" cy="2029274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Multiply charge state distribution by line </a:t>
          </a:r>
          <a:r>
            <a:rPr lang="en-US" sz="1800" b="0" i="0" kern="1200" dirty="0" err="1"/>
            <a:t>emissivities</a:t>
          </a:r>
          <a:r>
            <a:rPr lang="en-US" sz="1800" b="0" i="0" kern="1200" dirty="0"/>
            <a:t> </a:t>
          </a:r>
          <a:r>
            <a:rPr lang="en-US" sz="1800" kern="1200" dirty="0"/>
            <a:t>for line ratios</a:t>
          </a:r>
          <a:endParaRPr lang="en-US" sz="1800" b="1" i="1" kern="1200" dirty="0"/>
        </a:p>
      </dsp:txBody>
      <dsp:txXfrm>
        <a:off x="9685729" y="719828"/>
        <a:ext cx="1618878" cy="19285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C4DF34-8511-F249-9B9B-93F0EB15D9D7}" type="datetimeFigureOut">
              <a:rPr lang="en-US" smtClean="0"/>
              <a:t>5/28/25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8C51D-8607-0C41-9361-846F12622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72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hite_dwarf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Red_dwarf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hite_dwarf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Red_dwarf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24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13745-8A2F-E3B0-4351-9AD38C1A5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03646D-4259-5A6B-EAD4-C9964F4E04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AEB0E1-4CBC-ED2B-52CA-7D13B1C41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O5+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04BA1-AB19-6337-5095-0B380BB45F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64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C019F-7773-7390-FCA6-EE6C7AD6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C5FA75-11E2-5EB6-9011-E8E5B3CABB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B63DAB-4A0C-8D34-9432-67F288810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O5+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83790-03F8-0F06-8D9A-99DC1AFB3C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11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06910-A43E-BF8F-6071-7CD0EA938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737BD5-9AFC-E979-EEBF-3124F5124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96BC4E-4BDA-9DF3-24DD-316BD2DFB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O5+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46A49-1DB5-1E58-BDC5-1D2F46189B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47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E02C4-4B7E-B15D-2E01-B20C07C0B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DED7C1-0287-E4E7-3501-9733348B5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E09E51-B550-4764-D324-4D21DB829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O5+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3E6D5-E40B-0533-05AC-3416B807E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66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2D4E3-9ECA-ABE0-1EC9-7B0070843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6492BC-73AB-8B65-F738-45EB3670EB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942476-3DE0-969A-5E05-05C67B803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O5+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327C1-C854-8A73-6485-F2455E81BE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18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6BA3E-7937-4EF9-3A7B-4A3853764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56FC84-526B-CD9D-2129-30C29A33C1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1D4308-F83E-996A-20A4-05136FBB8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Survey/collect EII cross section data for O, Fe</a:t>
            </a:r>
          </a:p>
          <a:p>
            <a:r>
              <a:rPr lang="en-US" dirty="0"/>
              <a:t>Obtain continuous cross sections [by fitting experimental data, including contributions from direct ionization and excitation-autoionization]</a:t>
            </a:r>
          </a:p>
          <a:p>
            <a:r>
              <a:rPr lang="en-US" dirty="0"/>
              <a:t>Convert cross sections to rates [convolution]</a:t>
            </a:r>
          </a:p>
          <a:p>
            <a:r>
              <a:rPr lang="en-US" dirty="0"/>
              <a:t>Apply </a:t>
            </a:r>
            <a:r>
              <a:rPr lang="en-US" dirty="0" err="1"/>
              <a:t>emissivities</a:t>
            </a:r>
            <a:r>
              <a:rPr lang="en-US" dirty="0"/>
              <a:t> from </a:t>
            </a:r>
            <a:r>
              <a:rPr lang="en-US" dirty="0" err="1"/>
              <a:t>AtomDB</a:t>
            </a:r>
            <a:endParaRPr lang="en-US" dirty="0"/>
          </a:p>
          <a:p>
            <a:r>
              <a:rPr lang="en-US" dirty="0"/>
              <a:t>Examine line intensity ratios,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AEBEE-232B-848C-C9F9-48CDCFA789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48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95EF6-B163-F85D-B035-800DEDAB9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7706AF-6464-4DA5-0832-319F59AFFE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F65CC8-C9AF-D5F7-B8F8-4054B3D2A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discrepancy at 200 eV</a:t>
            </a:r>
          </a:p>
          <a:p>
            <a:r>
              <a:rPr lang="en-US" dirty="0"/>
              <a:t>We need to convert data points into a continuous cross section curve, which we will do via monte </a:t>
            </a:r>
            <a:r>
              <a:rPr lang="en-US" dirty="0" err="1"/>
              <a:t>carlo</a:t>
            </a:r>
            <a:r>
              <a:rPr lang="en-US" dirty="0"/>
              <a:t> simulation:</a:t>
            </a:r>
          </a:p>
          <a:p>
            <a:r>
              <a:rPr lang="en-US" dirty="0"/>
              <a:t>	wiggle data points up/down randomly based on their uncertainty</a:t>
            </a:r>
          </a:p>
          <a:p>
            <a:endParaRPr lang="en-US" dirty="0"/>
          </a:p>
          <a:p>
            <a:r>
              <a:rPr lang="en-US" dirty="0"/>
              <a:t>Plots without markers so error bars are visible</a:t>
            </a:r>
          </a:p>
          <a:p>
            <a:r>
              <a:rPr lang="en-US" dirty="0"/>
              <a:t>Explain EA/DI contributions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1B9D1-62DF-97B4-FF98-C84798435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86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2D739-F05C-5A20-A022-B266A56A7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84A39E-3059-86CC-CBF0-6B0683138C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1FF318-516F-D4EE-7132-1A2DBC2A3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Convolve with thermal electron distribution to get rates</a:t>
            </a:r>
          </a:p>
          <a:p>
            <a:r>
              <a:rPr lang="en-US" dirty="0"/>
              <a:t>Highlight sections where charge states are relevant</a:t>
            </a:r>
          </a:p>
          <a:p>
            <a:r>
              <a:rPr lang="en-US" dirty="0"/>
              <a:t>Y axis labels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8E1FE-F19A-1A74-90F2-19873B3F2F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96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some discrepancies</a:t>
            </a:r>
          </a:p>
          <a:p>
            <a:r>
              <a:rPr lang="en-US" dirty="0"/>
              <a:t>Ratio graph w/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24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26BD0-AA4F-11DB-67D1-59DE105AA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428A83-2EF9-4544-F9EC-BF67820FB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EF0AD-8A43-C58E-68C7-DEAF2D0C1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discrepancy</a:t>
            </a:r>
          </a:p>
          <a:p>
            <a:r>
              <a:rPr lang="en-US" dirty="0"/>
              <a:t>Use contrasting colors?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892F3-3E7A-D25E-34F7-7EECC30F01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20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Interpreting spectra from </a:t>
            </a:r>
            <a:r>
              <a:rPr lang="en-US" dirty="0" err="1"/>
              <a:t>collisionally</a:t>
            </a:r>
            <a:r>
              <a:rPr lang="en-US" dirty="0"/>
              <a:t> ionized plasmas such as supernova remnants (SNR) requires accurate atomic data, like ionization and recombination rates and line intensity ratios.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Data compilations like </a:t>
            </a:r>
            <a:r>
              <a:rPr lang="en-US" dirty="0" err="1"/>
              <a:t>Urdampilleta</a:t>
            </a:r>
            <a:r>
              <a:rPr lang="en-US" dirty="0"/>
              <a:t> are readily available and are integrated in software packages like </a:t>
            </a:r>
            <a:r>
              <a:rPr lang="en-US" dirty="0" err="1"/>
              <a:t>AtomDB</a:t>
            </a:r>
            <a:r>
              <a:rPr lang="en-US" dirty="0"/>
              <a:t> but these rely primarily on theory. Currently, experimental data and their uncertainties are largely unused.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will help contextualize key plasma characteristics, including H/He ratios line intensity ratios, Fe L shell charge state </a:t>
            </a:r>
            <a:r>
              <a:rPr lang="en-US" dirty="0" err="1"/>
              <a:t>dist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17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6F5D6-37BF-EF01-241E-AF5C69CD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57AD10-63B7-148C-2344-1AEEF23848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110E2D-C5E9-6762-F090-C13F722767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 shell, dark blue, matches because most of them are missing experimental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B7DB9-97C7-9027-7E85-523B96740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17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8D322-D937-0AEF-33BB-C622AEE28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C35FDA-EE21-946A-B3C6-2ED72ECC7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4FB789-3034-17CC-C88F-7A83EA8A1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33CC8-B230-53CF-B1D2-203E101694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45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 uncertainties are large where data exist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79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</a:t>
            </a:r>
            <a:r>
              <a:rPr lang="en-US" dirty="0" err="1"/>
              <a:t>metastables</a:t>
            </a:r>
            <a:r>
              <a:rPr lang="en-US" dirty="0"/>
              <a:t> H/He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24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a/La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755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5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AF7F3-5466-4932-B891-EF2747980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DADF2E-A927-A58B-0623-5E8234CF96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C57CF-3571-637E-9DEF-BB4809529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AM Herculis binary system contains a </a:t>
            </a:r>
            <a:r>
              <a:rPr lang="en-US" dirty="0">
                <a:hlinkClick r:id="rId3" tooltip="White dwarf"/>
              </a:rPr>
              <a:t>white dwarf</a:t>
            </a:r>
            <a:r>
              <a:rPr lang="en-US" dirty="0"/>
              <a:t> and a </a:t>
            </a:r>
            <a:r>
              <a:rPr lang="en-US" dirty="0">
                <a:hlinkClick r:id="rId4" tooltip="Red dwarf"/>
              </a:rPr>
              <a:t>red dwarf</a:t>
            </a:r>
            <a:r>
              <a:rPr lang="en-US" dirty="0"/>
              <a:t>. The white dwarf accreting from red dwarf without an accretion disk. It is the prototypical Polar star (cataclysmic variables with highly magnetized WD).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Collisionally</a:t>
            </a:r>
            <a:r>
              <a:rPr lang="en-US" dirty="0"/>
              <a:t> ionized plasma in shock region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016D1-B36C-8EDF-C756-EDFED939A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27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274DC-98B1-9FD1-4F1F-9124ACDEB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7EE825-6B00-B1B1-A57B-1EB94D677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87B7DA-BAC0-0401-CB65-CAC23990D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AM Herculis binary system contains a </a:t>
            </a:r>
            <a:r>
              <a:rPr lang="en-US" dirty="0">
                <a:hlinkClick r:id="rId3" tooltip="White dwarf"/>
              </a:rPr>
              <a:t>white dwarf</a:t>
            </a:r>
            <a:r>
              <a:rPr lang="en-US" dirty="0"/>
              <a:t> and a </a:t>
            </a:r>
            <a:r>
              <a:rPr lang="en-US" dirty="0">
                <a:hlinkClick r:id="rId4" tooltip="Red dwarf"/>
              </a:rPr>
              <a:t>red dwarf</a:t>
            </a:r>
            <a:r>
              <a:rPr lang="en-US" dirty="0"/>
              <a:t>. The white dwarf accreting from red dwarf without an accretion disk. It is the prototypical Polar star (cataclysmic variables with highly magnetized WD).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Collisionally</a:t>
            </a:r>
            <a:r>
              <a:rPr lang="en-US" dirty="0"/>
              <a:t> ionized plasma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943B2-5A66-9C86-8427-80539ACADA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98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A8136-EE45-E810-19F1-64C506953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A381FD-7A25-98DB-3F75-D3C514C81D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D1CCD9-F69B-128C-43C1-75D635C07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Survey/collect EII cross section data for O, Fe</a:t>
            </a:r>
          </a:p>
          <a:p>
            <a:r>
              <a:rPr lang="en-US" dirty="0"/>
              <a:t>Obtain continuous cross sections [by fitting experimental data, including contributions from direct ionization and excitation-autoionization]</a:t>
            </a:r>
          </a:p>
          <a:p>
            <a:r>
              <a:rPr lang="en-US" dirty="0"/>
              <a:t>Convert cross sections to rates [convolution]</a:t>
            </a:r>
          </a:p>
          <a:p>
            <a:r>
              <a:rPr lang="en-US" dirty="0"/>
              <a:t>Apply </a:t>
            </a:r>
            <a:r>
              <a:rPr lang="en-US" dirty="0" err="1"/>
              <a:t>emissivities</a:t>
            </a:r>
            <a:r>
              <a:rPr lang="en-US" dirty="0"/>
              <a:t> from </a:t>
            </a:r>
            <a:r>
              <a:rPr lang="en-US" dirty="0" err="1"/>
              <a:t>AtomDB</a:t>
            </a:r>
            <a:endParaRPr lang="en-US" dirty="0"/>
          </a:p>
          <a:p>
            <a:r>
              <a:rPr lang="en-US" dirty="0"/>
              <a:t>Examine line intensity ratios,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D4267-7C58-53D5-CCA8-DD7E2D66C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64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step of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4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Survey/collect EII cross section data for O, Fe</a:t>
            </a:r>
          </a:p>
          <a:p>
            <a:r>
              <a:rPr lang="en-US" dirty="0"/>
              <a:t>Obtain continuous cross sections [by fitting experimental data, including contributions from direct ionization and excitation-autoionization]</a:t>
            </a:r>
          </a:p>
          <a:p>
            <a:r>
              <a:rPr lang="en-US" dirty="0"/>
              <a:t>Convert cross sections to rates [convolution]</a:t>
            </a:r>
          </a:p>
          <a:p>
            <a:r>
              <a:rPr lang="en-US" dirty="0"/>
              <a:t>Apply </a:t>
            </a:r>
            <a:r>
              <a:rPr lang="en-US" dirty="0" err="1"/>
              <a:t>emissivities</a:t>
            </a:r>
            <a:r>
              <a:rPr lang="en-US" dirty="0"/>
              <a:t> from </a:t>
            </a:r>
            <a:r>
              <a:rPr lang="en-US" dirty="0" err="1"/>
              <a:t>AtomDB</a:t>
            </a:r>
            <a:endParaRPr lang="en-US" dirty="0"/>
          </a:p>
          <a:p>
            <a:r>
              <a:rPr lang="en-US" dirty="0"/>
              <a:t>Examine line intensity ratios,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64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B9B68-99FD-ECD6-9869-5736D8E25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DEC0C2-9163-C47E-920B-C9721CCFF4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7C95ED-B901-3DB8-125B-7D426CDDF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Survey/collect EII cross section data for O, Fe</a:t>
            </a:r>
          </a:p>
          <a:p>
            <a:r>
              <a:rPr lang="en-US" dirty="0"/>
              <a:t>Obtain continuous cross sections [by fitting experimental data, including contributions from direct ionization and excitation-autoionization]</a:t>
            </a:r>
          </a:p>
          <a:p>
            <a:r>
              <a:rPr lang="en-US" dirty="0"/>
              <a:t>Convert cross sections to rates [convolution]</a:t>
            </a:r>
          </a:p>
          <a:p>
            <a:r>
              <a:rPr lang="en-US" dirty="0"/>
              <a:t>Apply </a:t>
            </a:r>
            <a:r>
              <a:rPr lang="en-US" dirty="0" err="1"/>
              <a:t>emissivities</a:t>
            </a:r>
            <a:r>
              <a:rPr lang="en-US" dirty="0"/>
              <a:t> from </a:t>
            </a:r>
            <a:r>
              <a:rPr lang="en-US" dirty="0" err="1"/>
              <a:t>AtomDB</a:t>
            </a:r>
            <a:endParaRPr lang="en-US" dirty="0"/>
          </a:p>
          <a:p>
            <a:r>
              <a:rPr lang="en-US" dirty="0"/>
              <a:t>Examine line intensity ratios,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9A875-6599-21B8-119D-C82D68A67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47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F22A7-6D6C-E1F4-2A45-C78069514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020C09-B4EA-282B-B037-A0DC20B2C7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896103-38AA-42A6-F567-AE3195D01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O5+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9E94C-DD97-AB52-52EF-7FF3EEB98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8C51D-8607-0C41-9361-846F126222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38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27058-6340-9E21-3999-60F6FE7D9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9F4EF-0A73-E0AC-1712-0F5E863DC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5C54A-0B9C-D3ED-3640-19A389A1A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AD26-57FB-7843-98E9-66B801875A27}" type="datetime1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D9DA7-7475-852B-A4AC-50CD74B27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46C1E-A0EA-0DB7-DA3F-57B424369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19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C5CA6-C929-BA1C-E036-50485B56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C73693-B396-33CE-FBAE-68E056FB2F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5D7CD-FC8B-162B-FBAC-9104056AE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8BB08-AF4B-1B49-B2A9-4946BF359249}" type="datetime1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D07DC-3C84-3F91-33C2-4811074F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9313F-C58F-1620-86E0-4B7B70337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34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D7FDC1-AA39-85EC-6B8F-0893FDB0FD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0142B-CA67-1399-2263-1EAB26139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5998C-2CC6-2F93-C20A-C9FCD5132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CB43B-106A-D449-B11C-8159E5FD6B8C}" type="datetime1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54F9B-7ED4-9C22-C16F-BA5C23D81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EB724-1334-04DE-D9C6-AB9928264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82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518AD-8E15-46F5-3892-478D6643D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7BD54-BEA1-BF1E-2504-00F0A0241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D0968-C4C7-4C3F-FE5C-FC1E475D4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01406-52D2-9C47-9D2F-AA1A4A647CB6}" type="datetime1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1EC99-14FC-CB15-BCAA-F9230C2CE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158B2-E050-3982-5312-2351DA0A7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34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E7289-EBC0-7085-AB1F-ED9E0AE68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2BC3D-531E-DC20-1AF5-52483127D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4ABA9-B01E-A972-D1CA-1FB4FC7AB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C70D6-338D-324B-A164-488B0316E9FF}" type="datetime1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6315D-CBC3-43AB-83D6-FD708D16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97B15-9838-DE88-C1B4-340642A22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2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3035-DEB5-3BA5-B1AB-AECBF75E4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C8E76-8FE3-D6BC-69D2-3544B335EE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8E27BD-CC21-ABC5-52E2-254590B21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8EAF7A-4FD8-8CED-9AE2-D10AC3EA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67E69-9DFA-154F-8967-B58FCE52F310}" type="datetime1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348A9-764F-E4ED-B74E-D66F4D8C6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9A4AB-1C15-C69C-54F1-B72611A7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95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63E6-E9E3-4648-A1D7-E179BB4B6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5E11C-2DB4-10C4-A7C4-3BF32A9C2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D3FBF-2876-94BE-69E4-0AF946866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581E1C-850E-BA2B-053E-3D23537917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A8DA7B-3D50-64B1-C19E-BE7874E69F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4F79D4-2869-CFEF-172C-56E0469E6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3ABA5-C80A-3244-B3F0-B80B500F11A0}" type="datetime1">
              <a:rPr lang="en-US" smtClean="0"/>
              <a:t>5/29/25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159CED-30E5-24C0-B7A5-1E2F1C67A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81149-DD6A-70D9-3FF7-355937B2A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46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7A2B8-4EB1-D841-19F1-A56A43CB5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23769A-5253-A249-1507-B13CB20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A2163-3F61-8E4D-B050-2CD910A648E5}" type="datetime1">
              <a:rPr lang="en-US" smtClean="0"/>
              <a:t>5/29/25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908FA-369B-FB4C-084B-3C3BE7E5B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26733-BB7A-D2C3-F91F-F5D5E88DF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41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89BFAB-0A28-4E2E-E32A-983AEF88D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C102-BA97-3A45-8B69-E26AB57D322E}" type="datetime1">
              <a:rPr lang="en-US" smtClean="0"/>
              <a:t>5/29/25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A4D322-D63B-F04E-3DF6-80D15E7A7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73072-5F45-C40F-958D-BBB4FC0D6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0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D8001-0162-1571-3026-00F7995B9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25B1D-6383-1ABC-2E3E-BAE85D776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1E080-6E72-8BCA-80A6-BB79DE245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0CB0B-F611-88BB-DBB1-E29F4030F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28576-2E9D-FD4F-99A3-E2409B4BBDD3}" type="datetime1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4071F-2891-AD7F-DB05-898D81A60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82657-E81D-EAC9-253B-00F5D585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90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C114-3C7B-E79C-18AF-F1863ED0C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C4F30-2A74-BAA9-146A-3DF94CD32B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52AC5-A003-FFAD-3A5D-E47829A86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81705-798A-5C31-0A6D-DFF7DEF97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B77BA-C868-E944-A895-C00C488BEADE}" type="datetime1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8133F-A6E3-9E6B-1FA3-AFD40B01B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45B412-A98D-AD85-B2FE-A06538FE8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5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B1A04-438C-6DA9-879F-B260795A0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CE783-CCCA-7880-6254-D98BDDB3B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64F4D-4E01-DABC-2B95-EE7E1A3980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62A0B9-385D-EB4D-9812-1D4F854A147C}" type="datetime1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7C233-2B14-F932-9AD1-7438AD8C2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0F996-BC48-63A7-FF01-81DBDF02D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07D783-698A-BA48-BA7A-C2BF79CD9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52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8.emf"/><Relationship Id="rId7" Type="http://schemas.microsoft.com/office/2007/relationships/hdphoto" Target="../media/hdphoto3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microsoft.com/office/2007/relationships/hdphoto" Target="../media/hdphoto7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10.emf"/><Relationship Id="rId7" Type="http://schemas.microsoft.com/office/2007/relationships/hdphoto" Target="../media/hdphoto10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microsoft.com/office/2007/relationships/hdphoto" Target="../media/hdphoto8.wdp"/><Relationship Id="rId10" Type="http://schemas.openxmlformats.org/officeDocument/2006/relationships/image" Target="../media/image12.emf"/><Relationship Id="rId4" Type="http://schemas.openxmlformats.org/officeDocument/2006/relationships/image" Target="../media/image9.png"/><Relationship Id="rId9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3.emf"/><Relationship Id="rId7" Type="http://schemas.microsoft.com/office/2007/relationships/hdphoto" Target="../media/hdphoto14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microsoft.com/office/2007/relationships/hdphoto" Target="../media/hdphoto12.wdp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14.emf"/><Relationship Id="rId7" Type="http://schemas.microsoft.com/office/2007/relationships/hdphoto" Target="../media/hdphoto17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microsoft.com/office/2007/relationships/hdphoto" Target="../media/hdphoto15.wdp"/><Relationship Id="rId4" Type="http://schemas.openxmlformats.org/officeDocument/2006/relationships/image" Target="../media/image9.png"/><Relationship Id="rId9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66A5-9724-14D2-6C85-47645D241A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6433" y="1041400"/>
            <a:ext cx="9999134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Implementing Experimental Ionization Rates in Spectral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A160D0-5038-F584-796D-9556882582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Grant Mondeel</a:t>
            </a:r>
          </a:p>
        </p:txBody>
      </p:sp>
      <p:pic>
        <p:nvPicPr>
          <p:cNvPr id="1026" name="Picture 2" descr="Physics and Astronomy">
            <a:extLst>
              <a:ext uri="{FF2B5EF4-FFF2-40B4-BE49-F238E27FC236}">
                <a16:creationId xmlns:a16="http://schemas.microsoft.com/office/drawing/2014/main" id="{1C0184B9-DDEC-39AB-87C3-3CAC1D77C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25" y="5985430"/>
            <a:ext cx="3725839" cy="68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485376E-0008-007D-F0B2-9965A45E6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1906" y="6080964"/>
            <a:ext cx="4134132" cy="689022"/>
          </a:xfrm>
          <a:prstGeom prst="rect">
            <a:avLst/>
          </a:prstGeom>
        </p:spPr>
      </p:pic>
      <p:pic>
        <p:nvPicPr>
          <p:cNvPr id="1028" name="Picture 4" descr="Assistant Professor, Experimental Nuclear &amp; Particle Physics, MIT physics  department — GAPS">
            <a:extLst>
              <a:ext uri="{FF2B5EF4-FFF2-40B4-BE49-F238E27FC236}">
                <a16:creationId xmlns:a16="http://schemas.microsoft.com/office/drawing/2014/main" id="{C67C1AEF-8058-879E-E2E1-73EF0464CA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63" b="29353"/>
          <a:stretch/>
        </p:blipFill>
        <p:spPr bwMode="auto">
          <a:xfrm>
            <a:off x="8805080" y="5985431"/>
            <a:ext cx="3236795" cy="78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083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36EE4-9C8E-4BBE-0F86-D64C29BFA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98960-6967-9BF6-E5B8-E305351B0E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892" y="6343993"/>
            <a:ext cx="2743200" cy="365125"/>
          </a:xfrm>
        </p:spPr>
        <p:txBody>
          <a:bodyPr/>
          <a:lstStyle/>
          <a:p>
            <a:fld id="{E6101406-52D2-9C47-9D2F-AA1A4A647CB6}" type="datetime1">
              <a:rPr lang="en-US" smtClean="0"/>
              <a:t>5/30/25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3FE44-A034-BCF9-C24C-058BF63A4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292" y="6343993"/>
            <a:ext cx="2743200" cy="365125"/>
          </a:xfrm>
        </p:spPr>
        <p:txBody>
          <a:bodyPr/>
          <a:lstStyle/>
          <a:p>
            <a:fld id="{B807D783-698A-BA48-BA7A-C2BF79CD90B1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EA30B3-F3F2-D836-2E61-13CB51D772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24168"/>
            <a:ext cx="11717382" cy="6229903"/>
          </a:xfrm>
          <a:prstGeom prst="rect">
            <a:avLst/>
          </a:prstGeom>
        </p:spPr>
      </p:pic>
      <p:pic>
        <p:nvPicPr>
          <p:cNvPr id="2" name="Picture 2" descr="undefined">
            <a:extLst>
              <a:ext uri="{FF2B5EF4-FFF2-40B4-BE49-F238E27FC236}">
                <a16:creationId xmlns:a16="http://schemas.microsoft.com/office/drawing/2014/main" id="{892DDDE4-A5EA-7EAF-DE72-1097B7FC2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2228" y="4525839"/>
            <a:ext cx="2236983" cy="97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E0323AAA-6339-F2D1-5514-C57BB51C3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47133" y="2164034"/>
            <a:ext cx="656436" cy="4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undefined">
            <a:extLst>
              <a:ext uri="{FF2B5EF4-FFF2-40B4-BE49-F238E27FC236}">
                <a16:creationId xmlns:a16="http://schemas.microsoft.com/office/drawing/2014/main" id="{CF7B8954-BE21-A997-8418-FDDB96B3A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97733" y="2627640"/>
            <a:ext cx="856523" cy="50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undefined">
            <a:extLst>
              <a:ext uri="{FF2B5EF4-FFF2-40B4-BE49-F238E27FC236}">
                <a16:creationId xmlns:a16="http://schemas.microsoft.com/office/drawing/2014/main" id="{4567F085-6248-4D21-4BFA-EBB0BED7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28862" y="1835816"/>
            <a:ext cx="472359" cy="4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836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35328-7894-C47B-FB9F-C2EEA88A2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BAC06-2974-B541-B62F-BDCC3806B5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892" y="6343993"/>
            <a:ext cx="2743200" cy="365125"/>
          </a:xfrm>
        </p:spPr>
        <p:txBody>
          <a:bodyPr/>
          <a:lstStyle/>
          <a:p>
            <a:fld id="{E6101406-52D2-9C47-9D2F-AA1A4A647CB6}" type="datetime1">
              <a:rPr lang="en-US" smtClean="0"/>
              <a:t>5/30/25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F1C94-CB11-9D75-5081-611D89C5F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292" y="6343993"/>
            <a:ext cx="2743200" cy="365125"/>
          </a:xfrm>
        </p:spPr>
        <p:txBody>
          <a:bodyPr/>
          <a:lstStyle/>
          <a:p>
            <a:fld id="{B807D783-698A-BA48-BA7A-C2BF79CD90B1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4E8DD8-B3DF-DBD1-84BF-6603A30F81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24168"/>
            <a:ext cx="11717382" cy="6229902"/>
          </a:xfrm>
          <a:prstGeom prst="rect">
            <a:avLst/>
          </a:prstGeom>
        </p:spPr>
      </p:pic>
      <p:pic>
        <p:nvPicPr>
          <p:cNvPr id="2" name="Picture 2" descr="undefined">
            <a:extLst>
              <a:ext uri="{FF2B5EF4-FFF2-40B4-BE49-F238E27FC236}">
                <a16:creationId xmlns:a16="http://schemas.microsoft.com/office/drawing/2014/main" id="{59FF3C93-0021-AA47-F1D7-CD24B0026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2228" y="4525839"/>
            <a:ext cx="2236983" cy="97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09277CB1-4F7E-6640-DF63-3A5E87E4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47133" y="2164034"/>
            <a:ext cx="656436" cy="4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undefined">
            <a:extLst>
              <a:ext uri="{FF2B5EF4-FFF2-40B4-BE49-F238E27FC236}">
                <a16:creationId xmlns:a16="http://schemas.microsoft.com/office/drawing/2014/main" id="{40EFD5C0-E82C-D218-4EF2-72302C9F4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97733" y="2627640"/>
            <a:ext cx="856523" cy="50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undefined">
            <a:extLst>
              <a:ext uri="{FF2B5EF4-FFF2-40B4-BE49-F238E27FC236}">
                <a16:creationId xmlns:a16="http://schemas.microsoft.com/office/drawing/2014/main" id="{5757910E-BDD7-57EF-58CF-AC03D75E8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28862" y="1835816"/>
            <a:ext cx="472359" cy="4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42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4FC7C-1CB3-C94A-6825-582F1865F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18649-A9F0-342A-9737-99FEE2DF89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892" y="6343993"/>
            <a:ext cx="2743200" cy="365125"/>
          </a:xfrm>
        </p:spPr>
        <p:txBody>
          <a:bodyPr/>
          <a:lstStyle/>
          <a:p>
            <a:fld id="{E6101406-52D2-9C47-9D2F-AA1A4A647CB6}" type="datetime1">
              <a:rPr lang="en-US" smtClean="0"/>
              <a:t>5/30/25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0AA66B-1F93-75C8-01F7-D532516F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292" y="6343993"/>
            <a:ext cx="2743200" cy="365125"/>
          </a:xfrm>
        </p:spPr>
        <p:txBody>
          <a:bodyPr/>
          <a:lstStyle/>
          <a:p>
            <a:fld id="{B807D783-698A-BA48-BA7A-C2BF79CD90B1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40669F-5321-938E-3224-9E18E0D3D1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24168"/>
            <a:ext cx="11717382" cy="6229902"/>
          </a:xfrm>
          <a:prstGeom prst="rect">
            <a:avLst/>
          </a:prstGeom>
        </p:spPr>
      </p:pic>
      <p:pic>
        <p:nvPicPr>
          <p:cNvPr id="2" name="Picture 2" descr="undefined">
            <a:extLst>
              <a:ext uri="{FF2B5EF4-FFF2-40B4-BE49-F238E27FC236}">
                <a16:creationId xmlns:a16="http://schemas.microsoft.com/office/drawing/2014/main" id="{1A4BFFDA-B15C-1CFD-F0C6-A53092A34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2228" y="4525839"/>
            <a:ext cx="2236983" cy="97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2ECD9941-D13C-AD8C-A807-628B29404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47133" y="2164034"/>
            <a:ext cx="656436" cy="4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undefined">
            <a:extLst>
              <a:ext uri="{FF2B5EF4-FFF2-40B4-BE49-F238E27FC236}">
                <a16:creationId xmlns:a16="http://schemas.microsoft.com/office/drawing/2014/main" id="{E83A0B8D-6FB0-F697-2763-D77B18000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97733" y="2627640"/>
            <a:ext cx="856523" cy="50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undefined">
            <a:extLst>
              <a:ext uri="{FF2B5EF4-FFF2-40B4-BE49-F238E27FC236}">
                <a16:creationId xmlns:a16="http://schemas.microsoft.com/office/drawing/2014/main" id="{B00125DF-C520-C9BF-6513-CCDDD86C0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28862" y="1835816"/>
            <a:ext cx="472359" cy="4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9E8CD-CFD5-5501-7CC9-963756CD745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453" t="13693" r="58006" b="82162"/>
          <a:stretch/>
        </p:blipFill>
        <p:spPr>
          <a:xfrm>
            <a:off x="4000690" y="2453057"/>
            <a:ext cx="5995674" cy="8565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78D243-C04F-4F38-D6DC-72E2EB6344E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300" t="63000" r="58749" b="34260"/>
          <a:stretch/>
        </p:blipFill>
        <p:spPr>
          <a:xfrm>
            <a:off x="3821723" y="3597897"/>
            <a:ext cx="6353609" cy="5937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F550E6-F3A3-7A29-D694-52CA8D740EF2}"/>
              </a:ext>
            </a:extLst>
          </p:cNvPr>
          <p:cNvSpPr txBox="1"/>
          <p:nvPr/>
        </p:nvSpPr>
        <p:spPr>
          <a:xfrm>
            <a:off x="3828692" y="2154224"/>
            <a:ext cx="574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 ionization cross section (</a:t>
            </a:r>
            <a:r>
              <a:rPr lang="en-US" dirty="0">
                <a:latin typeface="Charm" pitchFamily="2" charset="-34"/>
                <a:ea typeface="Brush Script MT" panose="03060802040406070304" pitchFamily="66" charset="-122"/>
                <a:cs typeface="Charm" pitchFamily="2" charset="-34"/>
              </a:rPr>
              <a:t>Q</a:t>
            </a:r>
            <a:r>
              <a:rPr lang="en-US" baseline="-25000" dirty="0"/>
              <a:t>DI</a:t>
            </a:r>
            <a:r>
              <a:rPr lang="en-US" dirty="0"/>
              <a:t>) contributions fit with</a:t>
            </a:r>
            <a:endParaRPr lang="en-US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54B15-5560-475B-F42C-B89D8DD52B37}"/>
              </a:ext>
            </a:extLst>
          </p:cNvPr>
          <p:cNvSpPr txBox="1"/>
          <p:nvPr/>
        </p:nvSpPr>
        <p:spPr>
          <a:xfrm>
            <a:off x="3821723" y="3260103"/>
            <a:ext cx="6608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Excitation-autoionization cross section (</a:t>
            </a:r>
            <a:r>
              <a:rPr lang="en-US" dirty="0">
                <a:latin typeface="Charm" pitchFamily="2" charset="-34"/>
                <a:ea typeface="Brush Script MT" panose="03060802040406070304" pitchFamily="66" charset="-122"/>
                <a:cs typeface="Charm" pitchFamily="2" charset="-34"/>
              </a:rPr>
              <a:t>Q</a:t>
            </a:r>
            <a:r>
              <a:rPr lang="en-US" baseline="-25000" dirty="0">
                <a:ea typeface="Brush Script MT" panose="03060802040406070304" pitchFamily="66" charset="-122"/>
                <a:cs typeface="Charm" pitchFamily="2" charset="-34"/>
              </a:rPr>
              <a:t>EA</a:t>
            </a:r>
            <a:r>
              <a:rPr lang="en-US" dirty="0"/>
              <a:t>) contributions fit with</a:t>
            </a:r>
            <a:endParaRPr lang="en-US" baseline="-25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B49B4D-9D90-DF26-CDA0-ACC52CABF2B7}"/>
              </a:ext>
            </a:extLst>
          </p:cNvPr>
          <p:cNvSpPr txBox="1"/>
          <p:nvPr/>
        </p:nvSpPr>
        <p:spPr>
          <a:xfrm>
            <a:off x="3828692" y="4205195"/>
            <a:ext cx="6346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A, B, C, D, E are fitted parameters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DI and EA curves depends on the ion and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 and D may be fixed (see </a:t>
            </a:r>
            <a:r>
              <a:rPr lang="en-US" dirty="0" err="1"/>
              <a:t>Urdampilleta</a:t>
            </a:r>
            <a:r>
              <a:rPr lang="en-US" dirty="0"/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3937311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431B3-84D5-34E9-4FC0-7749695EB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68C0D-3FB0-3030-3406-92E634C85C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892" y="6343993"/>
            <a:ext cx="2743200" cy="365125"/>
          </a:xfrm>
        </p:spPr>
        <p:txBody>
          <a:bodyPr/>
          <a:lstStyle/>
          <a:p>
            <a:fld id="{E6101406-52D2-9C47-9D2F-AA1A4A647CB6}" type="datetime1">
              <a:rPr lang="en-US" smtClean="0"/>
              <a:t>5/30/25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CEE2D-0E83-1A51-9284-58980A841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292" y="6343993"/>
            <a:ext cx="2743200" cy="365125"/>
          </a:xfrm>
        </p:spPr>
        <p:txBody>
          <a:bodyPr/>
          <a:lstStyle/>
          <a:p>
            <a:fld id="{B807D783-698A-BA48-BA7A-C2BF79CD90B1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491090-2A3E-6962-DEF8-824E89419A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24168"/>
            <a:ext cx="11717380" cy="6229902"/>
          </a:xfrm>
          <a:prstGeom prst="rect">
            <a:avLst/>
          </a:prstGeom>
        </p:spPr>
      </p:pic>
      <p:pic>
        <p:nvPicPr>
          <p:cNvPr id="2" name="Picture 2" descr="undefined">
            <a:extLst>
              <a:ext uri="{FF2B5EF4-FFF2-40B4-BE49-F238E27FC236}">
                <a16:creationId xmlns:a16="http://schemas.microsoft.com/office/drawing/2014/main" id="{610B0955-3FF3-5483-BBD5-47936586B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2228" y="4525839"/>
            <a:ext cx="2236983" cy="97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C7248A28-9070-6360-1D67-DBBA5F95D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47133" y="2164034"/>
            <a:ext cx="656436" cy="4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undefined">
            <a:extLst>
              <a:ext uri="{FF2B5EF4-FFF2-40B4-BE49-F238E27FC236}">
                <a16:creationId xmlns:a16="http://schemas.microsoft.com/office/drawing/2014/main" id="{F5C88267-B5A3-2516-169F-142393572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97733" y="2627640"/>
            <a:ext cx="856523" cy="50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undefined">
            <a:extLst>
              <a:ext uri="{FF2B5EF4-FFF2-40B4-BE49-F238E27FC236}">
                <a16:creationId xmlns:a16="http://schemas.microsoft.com/office/drawing/2014/main" id="{D05EDB6A-EA13-4FEF-6DDD-39E2B0116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28862" y="1835816"/>
            <a:ext cx="472359" cy="4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724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D2E6C-3BDE-52C1-1316-BD0D0D2E9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F62F-8A3B-D6FD-D089-4196CA3F83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892" y="6343993"/>
            <a:ext cx="2743200" cy="365125"/>
          </a:xfrm>
        </p:spPr>
        <p:txBody>
          <a:bodyPr/>
          <a:lstStyle/>
          <a:p>
            <a:fld id="{E6101406-52D2-9C47-9D2F-AA1A4A647CB6}" type="datetime1">
              <a:rPr lang="en-US" smtClean="0"/>
              <a:t>6/5/25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DAF991-CD28-EAA8-2044-A7F745C6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292" y="6343993"/>
            <a:ext cx="2743200" cy="365125"/>
          </a:xfrm>
        </p:spPr>
        <p:txBody>
          <a:bodyPr/>
          <a:lstStyle/>
          <a:p>
            <a:fld id="{B807D783-698A-BA48-BA7A-C2BF79CD90B1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CBE5FA-6B52-0955-8B7C-451C60C6BE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24168"/>
            <a:ext cx="11717380" cy="6229901"/>
          </a:xfrm>
          <a:prstGeom prst="rect">
            <a:avLst/>
          </a:prstGeom>
        </p:spPr>
      </p:pic>
      <p:pic>
        <p:nvPicPr>
          <p:cNvPr id="2" name="Picture 2" descr="undefined">
            <a:extLst>
              <a:ext uri="{FF2B5EF4-FFF2-40B4-BE49-F238E27FC236}">
                <a16:creationId xmlns:a16="http://schemas.microsoft.com/office/drawing/2014/main" id="{C8C31F6D-8B25-CB30-DB4A-09B2E25F7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2228" y="4525839"/>
            <a:ext cx="2236983" cy="97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6EAED2AD-B994-B4E7-B8A7-CD174F241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47133" y="2164034"/>
            <a:ext cx="656436" cy="4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undefined">
            <a:extLst>
              <a:ext uri="{FF2B5EF4-FFF2-40B4-BE49-F238E27FC236}">
                <a16:creationId xmlns:a16="http://schemas.microsoft.com/office/drawing/2014/main" id="{53A36C4F-8300-EC7F-4789-799991E9C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97733" y="2627640"/>
            <a:ext cx="856523" cy="50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undefined">
            <a:extLst>
              <a:ext uri="{FF2B5EF4-FFF2-40B4-BE49-F238E27FC236}">
                <a16:creationId xmlns:a16="http://schemas.microsoft.com/office/drawing/2014/main" id="{C6D0CB38-4F08-E564-2065-5369B7EA1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28862" y="1835816"/>
            <a:ext cx="472359" cy="4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AE4486-B80B-7544-C4A7-79455A7F5238}"/>
              </a:ext>
            </a:extLst>
          </p:cNvPr>
          <p:cNvSpPr/>
          <p:nvPr/>
        </p:nvSpPr>
        <p:spPr>
          <a:xfrm>
            <a:off x="1044575" y="5559425"/>
            <a:ext cx="241300" cy="142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5700A6-53A3-B4FA-AAE7-C11EB86B138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0244" t="4848" r="21362" b="17535"/>
          <a:stretch/>
        </p:blipFill>
        <p:spPr>
          <a:xfrm>
            <a:off x="3098156" y="1960924"/>
            <a:ext cx="2997844" cy="255638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627B0F-1074-012D-92B3-C271B142C3A1}"/>
              </a:ext>
            </a:extLst>
          </p:cNvPr>
          <p:cNvCxnSpPr>
            <a:cxnSpLocks/>
          </p:cNvCxnSpPr>
          <p:nvPr/>
        </p:nvCxnSpPr>
        <p:spPr>
          <a:xfrm flipH="1" flipV="1">
            <a:off x="2911642" y="1371600"/>
            <a:ext cx="3184358" cy="5893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F913A1-6DC4-0355-B015-97B15723423F}"/>
              </a:ext>
            </a:extLst>
          </p:cNvPr>
          <p:cNvCxnSpPr>
            <a:cxnSpLocks/>
          </p:cNvCxnSpPr>
          <p:nvPr/>
        </p:nvCxnSpPr>
        <p:spPr>
          <a:xfrm flipH="1" flipV="1">
            <a:off x="2721951" y="1540042"/>
            <a:ext cx="376205" cy="297726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98310E4-4B01-E846-A373-5D4DB908D725}"/>
              </a:ext>
            </a:extLst>
          </p:cNvPr>
          <p:cNvSpPr txBox="1"/>
          <p:nvPr/>
        </p:nvSpPr>
        <p:spPr>
          <a:xfrm>
            <a:off x="6472205" y="3429000"/>
            <a:ext cx="436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mean and ±1σ values for next steps </a:t>
            </a:r>
          </a:p>
        </p:txBody>
      </p:sp>
    </p:spTree>
    <p:extLst>
      <p:ext uri="{BB962C8B-B14F-4D97-AF65-F5344CB8AC3E}">
        <p14:creationId xmlns:p14="http://schemas.microsoft.com/office/powerpoint/2010/main" val="3058640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435BA-6EB3-B09C-FC03-0EB42F997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5E5B4-5820-807C-8E7B-F2586702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538E92B-5FA0-BF2B-8C38-AE3C875E46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7216760"/>
              </p:ext>
            </p:extLst>
          </p:nvPr>
        </p:nvGraphicFramePr>
        <p:xfrm>
          <a:off x="415739" y="1709330"/>
          <a:ext cx="11360521" cy="336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282D09F-7748-1476-3E51-DD22F7695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CA6D8-4AFB-A44F-82EC-DFF8F15D778A}" type="datetime1">
              <a:rPr lang="en-US" smtClean="0"/>
              <a:t>5/30/25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C821162-7FF5-9407-49FB-0C46519B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10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F8E93-F6CD-2B61-BFAC-91A5C1325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96AFD3-882A-7B11-E482-9FA915D6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15DB-2FB2-D848-B876-B1A6F90A4E20}" type="datetime1">
              <a:rPr lang="en-US" smtClean="0"/>
              <a:t>5/29/25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638C7-B66E-95FC-02C6-D5CD54DA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16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8EA5DD-85C3-D102-8315-5CFDDEF464CB}"/>
              </a:ext>
            </a:extLst>
          </p:cNvPr>
          <p:cNvSpPr/>
          <p:nvPr/>
        </p:nvSpPr>
        <p:spPr>
          <a:xfrm>
            <a:off x="8321675" y="1965325"/>
            <a:ext cx="9588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084D09-6AE2-5740-03EC-C0227A878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32" r="7522"/>
          <a:stretch/>
        </p:blipFill>
        <p:spPr>
          <a:xfrm>
            <a:off x="6047509" y="965189"/>
            <a:ext cx="6144491" cy="46609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BF93DD-F8E6-E195-064D-AB771C61F6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332" r="7321"/>
          <a:stretch/>
        </p:blipFill>
        <p:spPr>
          <a:xfrm>
            <a:off x="-15875" y="965190"/>
            <a:ext cx="6144491" cy="46609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5EB8B5-B37C-07FF-A01B-0C1B90628B91}"/>
              </a:ext>
            </a:extLst>
          </p:cNvPr>
          <p:cNvSpPr txBox="1"/>
          <p:nvPr/>
        </p:nvSpPr>
        <p:spPr>
          <a:xfrm>
            <a:off x="6428509" y="5918350"/>
            <a:ext cx="4364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*Error bars are smaller than the point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00BFBB-C8C1-E986-F145-E829F9E2D73F}"/>
              </a:ext>
            </a:extLst>
          </p:cNvPr>
          <p:cNvSpPr txBox="1"/>
          <p:nvPr/>
        </p:nvSpPr>
        <p:spPr>
          <a:xfrm>
            <a:off x="7096992" y="6287682"/>
            <a:ext cx="36956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Data from Stenke 1999 (Crossed-beam)</a:t>
            </a:r>
          </a:p>
        </p:txBody>
      </p:sp>
    </p:spTree>
    <p:extLst>
      <p:ext uri="{BB962C8B-B14F-4D97-AF65-F5344CB8AC3E}">
        <p14:creationId xmlns:p14="http://schemas.microsoft.com/office/powerpoint/2010/main" val="984207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BEC22-59A9-070B-8B17-A21DD9DD8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A255AD4-17C1-D327-2A2D-82DAC126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15DB-2FB2-D848-B876-B1A6F90A4E20}" type="datetime1">
              <a:rPr lang="en-US" smtClean="0"/>
              <a:t>5/30/25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52E79-E55E-B9C2-C919-CA231948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087023-FF57-EE33-50F6-44FE947772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26" t="6608" r="7742" b="876"/>
          <a:stretch/>
        </p:blipFill>
        <p:spPr>
          <a:xfrm>
            <a:off x="217366" y="1225794"/>
            <a:ext cx="5619393" cy="4417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D6D8BB-CEC2-47C4-5D67-31B5622C04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01" t="6246" r="7668"/>
          <a:stretch/>
        </p:blipFill>
        <p:spPr>
          <a:xfrm>
            <a:off x="5963714" y="1060863"/>
            <a:ext cx="6012864" cy="47900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7B65BB-E63F-CEA2-2288-CC51FEB03B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729" t="11047" r="8257" b="51298"/>
          <a:stretch/>
        </p:blipFill>
        <p:spPr>
          <a:xfrm>
            <a:off x="8162291" y="1711113"/>
            <a:ext cx="2091887" cy="87926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DF220F3-C5E7-B3C1-D815-CD7872339E7F}"/>
              </a:ext>
            </a:extLst>
          </p:cNvPr>
          <p:cNvSpPr/>
          <p:nvPr/>
        </p:nvSpPr>
        <p:spPr>
          <a:xfrm>
            <a:off x="8203555" y="2372972"/>
            <a:ext cx="9588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398C2D53-999E-5805-DBC7-20D8419AFF3E}"/>
              </a:ext>
            </a:extLst>
          </p:cNvPr>
          <p:cNvSpPr/>
          <p:nvPr/>
        </p:nvSpPr>
        <p:spPr>
          <a:xfrm rot="5400000">
            <a:off x="9532941" y="1575531"/>
            <a:ext cx="96591" cy="17457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765115-CDB6-B4BD-7335-1D6D37332A9A}"/>
              </a:ext>
            </a:extLst>
          </p:cNvPr>
          <p:cNvSpPr txBox="1"/>
          <p:nvPr/>
        </p:nvSpPr>
        <p:spPr>
          <a:xfrm rot="16200000">
            <a:off x="-1124784" y="1750224"/>
            <a:ext cx="255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Ionization rate (s</a:t>
            </a:r>
            <a:r>
              <a:rPr lang="en-US" sz="1400" baseline="30000" dirty="0"/>
              <a:t>-1</a:t>
            </a:r>
            <a:r>
              <a:rPr lang="en-US" sz="1400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54160D-C2B2-5898-1196-D451BDC2D2B8}"/>
              </a:ext>
            </a:extLst>
          </p:cNvPr>
          <p:cNvSpPr txBox="1"/>
          <p:nvPr/>
        </p:nvSpPr>
        <p:spPr>
          <a:xfrm rot="16200000">
            <a:off x="4621564" y="1668538"/>
            <a:ext cx="255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Ionization rate (s</a:t>
            </a:r>
            <a:r>
              <a:rPr lang="en-US" sz="1400" baseline="30000" dirty="0"/>
              <a:t>-1</a:t>
            </a:r>
            <a:r>
              <a:rPr lang="en-US" sz="1400" dirty="0"/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25E4B7-B049-AB9D-48AD-56C8C297CFE3}"/>
              </a:ext>
            </a:extLst>
          </p:cNvPr>
          <p:cNvSpPr txBox="1"/>
          <p:nvPr/>
        </p:nvSpPr>
        <p:spPr>
          <a:xfrm>
            <a:off x="1402806" y="672380"/>
            <a:ext cx="9950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Convolve cross section curves with a thermal electron distribution to get ionization rates: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76E850-D12B-57B1-80C9-696BF85974A1}"/>
              </a:ext>
            </a:extLst>
          </p:cNvPr>
          <p:cNvSpPr txBox="1"/>
          <p:nvPr/>
        </p:nvSpPr>
        <p:spPr>
          <a:xfrm>
            <a:off x="2540122" y="5903554"/>
            <a:ext cx="7111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mean and ±1σ values are used to calculate the ion balance.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505336-E50B-8C89-B549-16C192A1D202}"/>
              </a:ext>
            </a:extLst>
          </p:cNvPr>
          <p:cNvSpPr/>
          <p:nvPr/>
        </p:nvSpPr>
        <p:spPr>
          <a:xfrm>
            <a:off x="755106" y="3455865"/>
            <a:ext cx="1196935" cy="1720516"/>
          </a:xfrm>
          <a:prstGeom prst="rect">
            <a:avLst/>
          </a:prstGeom>
          <a:solidFill>
            <a:srgbClr val="FFF4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760EE15-23E6-411C-BE61-3939F4DFF3A0}"/>
              </a:ext>
            </a:extLst>
          </p:cNvPr>
          <p:cNvSpPr/>
          <p:nvPr/>
        </p:nvSpPr>
        <p:spPr>
          <a:xfrm>
            <a:off x="6537874" y="3515020"/>
            <a:ext cx="1434641" cy="1771060"/>
          </a:xfrm>
          <a:prstGeom prst="rect">
            <a:avLst/>
          </a:prstGeom>
          <a:solidFill>
            <a:srgbClr val="FFF4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506A23-05BE-C206-0AFE-4BA8CE7CF34B}"/>
              </a:ext>
            </a:extLst>
          </p:cNvPr>
          <p:cNvSpPr txBox="1"/>
          <p:nvPr/>
        </p:nvSpPr>
        <p:spPr>
          <a:xfrm>
            <a:off x="745382" y="3515020"/>
            <a:ext cx="1273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Relevant T range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91092A-F4C1-00DA-B3FC-E721A426EFBB}"/>
              </a:ext>
            </a:extLst>
          </p:cNvPr>
          <p:cNvSpPr txBox="1"/>
          <p:nvPr/>
        </p:nvSpPr>
        <p:spPr>
          <a:xfrm>
            <a:off x="6565621" y="3653519"/>
            <a:ext cx="1273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Relevant T range</a:t>
            </a:r>
          </a:p>
        </p:txBody>
      </p:sp>
    </p:spTree>
    <p:extLst>
      <p:ext uri="{BB962C8B-B14F-4D97-AF65-F5344CB8AC3E}">
        <p14:creationId xmlns:p14="http://schemas.microsoft.com/office/powerpoint/2010/main" val="952412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E43921F-5180-37F6-A0B2-D7C8C391E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CEF4B-27C6-90CA-6A3A-1358328C9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Charge state distribution (iron)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563F6-CC7D-9E89-CD0F-768B4814B1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202" y="1296031"/>
            <a:ext cx="10515597" cy="556196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7EEA56B-B2D4-9402-3507-5D991F759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16D9-CA03-C14F-99CF-6463C8ADA142}" type="datetime1">
              <a:rPr lang="en-US" smtClean="0"/>
              <a:t>5/29/25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9516E-1ADA-E7E6-E4F8-7A84996C4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18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AF091-CB5E-7A83-013B-7674AC421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B15117-084B-338B-C770-CD78D9856A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90"/>
          <a:stretch/>
        </p:blipFill>
        <p:spPr>
          <a:xfrm>
            <a:off x="10566" y="0"/>
            <a:ext cx="12170867" cy="6300932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2129DD-0878-EEF6-08F4-47F07758E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15DB-2FB2-D848-B876-B1A6F90A4E20}" type="datetime1">
              <a:rPr lang="en-US" smtClean="0"/>
              <a:t>5/29/25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9994B-60C1-73E3-680C-A062A77D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26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3245A-6E9E-9B8E-6794-7FFE17EF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26EF9-7821-6A58-A339-69820FC94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work examines existing experimental electron impact ionization (EII) data for Fe and O to: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Compare against the latest compilation (</a:t>
            </a:r>
            <a:r>
              <a:rPr lang="en-US" dirty="0" err="1"/>
              <a:t>Urdampilleta</a:t>
            </a:r>
            <a:r>
              <a:rPr lang="en-US" dirty="0"/>
              <a:t> 2017)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Provide uncertainties for line ratio diagnostics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2FBD6-8618-B27E-C339-14E4C2CD5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8DE11-4E9D-224D-956B-91022D6DCC83}" type="datetime1">
              <a:rPr lang="en-US" smtClean="0"/>
              <a:t>5/30/25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2DC95-BD70-9CA7-3FD3-1634E7DC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75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8A6E4-1B65-6233-B0B9-E20037F1C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156E99-7994-C229-10AD-46AC1562B2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27" r="1591" b="2627"/>
          <a:stretch/>
        </p:blipFill>
        <p:spPr>
          <a:xfrm>
            <a:off x="0" y="0"/>
            <a:ext cx="11998036" cy="610985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D94C97-704C-1BA5-2A79-959FF42C1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15DB-2FB2-D848-B876-B1A6F90A4E20}" type="datetime1">
              <a:rPr lang="en-US" smtClean="0"/>
              <a:t>5/30/25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0E600-2186-A5E4-18AE-F502A3AC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8E48B1-87B3-DB9F-0F30-4E99880BF587}"/>
              </a:ext>
            </a:extLst>
          </p:cNvPr>
          <p:cNvSpPr txBox="1"/>
          <p:nvPr/>
        </p:nvSpPr>
        <p:spPr>
          <a:xfrm>
            <a:off x="8243455" y="1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He-Like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54B65D-8058-51DD-E1F7-D320AED2D9CF}"/>
              </a:ext>
            </a:extLst>
          </p:cNvPr>
          <p:cNvSpPr txBox="1"/>
          <p:nvPr/>
        </p:nvSpPr>
        <p:spPr>
          <a:xfrm>
            <a:off x="9268691" y="247791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H-Like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C38337-6B4C-C683-4269-0C83CEF3A3EF}"/>
              </a:ext>
            </a:extLst>
          </p:cNvPr>
          <p:cNvSpPr txBox="1"/>
          <p:nvPr/>
        </p:nvSpPr>
        <p:spPr>
          <a:xfrm>
            <a:off x="7010401" y="247791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 Shell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50F31-56D8-FA04-EBEC-9E5AA73E140B}"/>
              </a:ext>
            </a:extLst>
          </p:cNvPr>
          <p:cNvSpPr txBox="1"/>
          <p:nvPr/>
        </p:nvSpPr>
        <p:spPr>
          <a:xfrm>
            <a:off x="5818909" y="3530023"/>
            <a:ext cx="581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 18+ to 22+:  No experimental data (using </a:t>
            </a:r>
            <a:r>
              <a:rPr lang="en-US" dirty="0" err="1"/>
              <a:t>Urdampilleta</a:t>
            </a:r>
            <a:r>
              <a:rPr lang="en-US" dirty="0"/>
              <a:t>)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A35D4A4-95B6-C0D2-D289-33914E357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950771"/>
              </p:ext>
            </p:extLst>
          </p:nvPr>
        </p:nvGraphicFramePr>
        <p:xfrm>
          <a:off x="2431474" y="6202655"/>
          <a:ext cx="7973289" cy="609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57763">
                  <a:extLst>
                    <a:ext uri="{9D8B030D-6E8A-4147-A177-3AD203B41FA5}">
                      <a16:colId xmlns:a16="http://schemas.microsoft.com/office/drawing/2014/main" val="587530040"/>
                    </a:ext>
                  </a:extLst>
                </a:gridCol>
                <a:gridCol w="2657763">
                  <a:extLst>
                    <a:ext uri="{9D8B030D-6E8A-4147-A177-3AD203B41FA5}">
                      <a16:colId xmlns:a16="http://schemas.microsoft.com/office/drawing/2014/main" val="2140077904"/>
                    </a:ext>
                  </a:extLst>
                </a:gridCol>
                <a:gridCol w="2657763">
                  <a:extLst>
                    <a:ext uri="{9D8B030D-6E8A-4147-A177-3AD203B41FA5}">
                      <a16:colId xmlns:a16="http://schemas.microsoft.com/office/drawing/2014/main" val="2850910517"/>
                    </a:ext>
                  </a:extLst>
                </a:gridCol>
              </a:tblGrid>
              <a:tr h="297139">
                <a:tc>
                  <a:txBody>
                    <a:bodyPr/>
                    <a:lstStyle/>
                    <a:p>
                      <a:r>
                        <a:rPr lang="en-US" sz="1400" b="0" dirty="0"/>
                        <a:t>Fe 25+ (H-like)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O’Rourke 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Electron beam ion trap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968774"/>
                  </a:ext>
                </a:extLst>
              </a:tr>
              <a:tr h="301266">
                <a:tc>
                  <a:txBody>
                    <a:bodyPr/>
                    <a:lstStyle/>
                    <a:p>
                      <a:r>
                        <a:rPr lang="en-US" sz="1400" dirty="0"/>
                        <a:t>Fe 24+ (He-like)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Yang 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Electron beam ion trap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811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650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CFA20B6-E958-5962-AA16-80219AE75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CDC56C-DCC2-F4AD-3F05-3FF2E616F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15DB-2FB2-D848-B876-B1A6F90A4E20}" type="datetime1">
              <a:rPr lang="en-US" smtClean="0"/>
              <a:t>5/29/25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CB9A8-0F5F-2BB0-F3F7-722938E33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B2ACBD-C693-41B8-D9C7-146007E96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266700"/>
            <a:ext cx="5854700" cy="4394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108D0C-743C-109C-63DD-3B9445184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23" y="825206"/>
            <a:ext cx="5854700" cy="4394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D81CCB-4A01-F599-05D6-F76718AFF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3243" y="3081085"/>
            <a:ext cx="3041650" cy="27167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F9C9BD-CA5D-C719-D472-BBABA2A87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342" y="3081085"/>
            <a:ext cx="5854700" cy="4394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9106C3-0354-391D-F71B-2F2D16CD1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6840" y="500876"/>
            <a:ext cx="3612092" cy="27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4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413F5-F51A-E6F7-05CD-292BCE92D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13472A-7FD5-7BB7-4BB0-4C7B66CF43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88" y="1690688"/>
            <a:ext cx="9604872" cy="5097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0F450D-F51D-F1B2-A2C7-8FC664E39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Iron He-⍺/Ly-⍺ Diagnostic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0F375B-D043-82F1-11F4-0137DC13B340}"/>
              </a:ext>
            </a:extLst>
          </p:cNvPr>
          <p:cNvSpPr txBox="1"/>
          <p:nvPr/>
        </p:nvSpPr>
        <p:spPr>
          <a:xfrm>
            <a:off x="2170324" y="4797980"/>
            <a:ext cx="155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± 20%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BE00AF-17DB-9EEB-C583-2161E52D4957}"/>
              </a:ext>
            </a:extLst>
          </p:cNvPr>
          <p:cNvSpPr txBox="1"/>
          <p:nvPr/>
        </p:nvSpPr>
        <p:spPr>
          <a:xfrm>
            <a:off x="4272710" y="5380038"/>
            <a:ext cx="155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± 30%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1E6FF-D399-2C77-2D7D-ABBEB0BA6538}"/>
              </a:ext>
            </a:extLst>
          </p:cNvPr>
          <p:cNvSpPr txBox="1"/>
          <p:nvPr/>
        </p:nvSpPr>
        <p:spPr>
          <a:xfrm>
            <a:off x="7399664" y="5929045"/>
            <a:ext cx="155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± 47%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8A4DB7-9A5F-0F72-6D89-C6DA4D81A4F4}"/>
              </a:ext>
            </a:extLst>
          </p:cNvPr>
          <p:cNvCxnSpPr>
            <a:cxnSpLocks/>
          </p:cNvCxnSpPr>
          <p:nvPr/>
        </p:nvCxnSpPr>
        <p:spPr>
          <a:xfrm>
            <a:off x="2205038" y="4670612"/>
            <a:ext cx="8429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52EE450-39A5-1F26-0D7C-4D534E558296}"/>
              </a:ext>
            </a:extLst>
          </p:cNvPr>
          <p:cNvCxnSpPr>
            <a:cxnSpLocks/>
          </p:cNvCxnSpPr>
          <p:nvPr/>
        </p:nvCxnSpPr>
        <p:spPr>
          <a:xfrm>
            <a:off x="2206307" y="4595999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3AB0D61-3B56-57BF-DB3A-564884D50E1D}"/>
              </a:ext>
            </a:extLst>
          </p:cNvPr>
          <p:cNvCxnSpPr>
            <a:cxnSpLocks/>
          </p:cNvCxnSpPr>
          <p:nvPr/>
        </p:nvCxnSpPr>
        <p:spPr>
          <a:xfrm>
            <a:off x="3048000" y="4595999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A81B60-75C3-3279-82C6-61A083BB1909}"/>
              </a:ext>
            </a:extLst>
          </p:cNvPr>
          <p:cNvCxnSpPr>
            <a:cxnSpLocks/>
          </p:cNvCxnSpPr>
          <p:nvPr/>
        </p:nvCxnSpPr>
        <p:spPr>
          <a:xfrm>
            <a:off x="4170029" y="5251302"/>
            <a:ext cx="117984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F50196-E520-31D6-B2AA-FDA8850A044E}"/>
              </a:ext>
            </a:extLst>
          </p:cNvPr>
          <p:cNvCxnSpPr>
            <a:cxnSpLocks/>
          </p:cNvCxnSpPr>
          <p:nvPr/>
        </p:nvCxnSpPr>
        <p:spPr>
          <a:xfrm>
            <a:off x="4171298" y="5176689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205C629-B74F-A6DB-089D-38D105D02A1D}"/>
              </a:ext>
            </a:extLst>
          </p:cNvPr>
          <p:cNvCxnSpPr>
            <a:cxnSpLocks/>
          </p:cNvCxnSpPr>
          <p:nvPr/>
        </p:nvCxnSpPr>
        <p:spPr>
          <a:xfrm>
            <a:off x="5349541" y="5176689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C99B82F-4CB3-B09B-E07E-049D25CD34D8}"/>
              </a:ext>
            </a:extLst>
          </p:cNvPr>
          <p:cNvCxnSpPr>
            <a:cxnSpLocks/>
          </p:cNvCxnSpPr>
          <p:nvPr/>
        </p:nvCxnSpPr>
        <p:spPr>
          <a:xfrm>
            <a:off x="6906879" y="5829152"/>
            <a:ext cx="193867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B4D643-65E3-8C66-D612-49F7897D959E}"/>
              </a:ext>
            </a:extLst>
          </p:cNvPr>
          <p:cNvCxnSpPr>
            <a:cxnSpLocks/>
          </p:cNvCxnSpPr>
          <p:nvPr/>
        </p:nvCxnSpPr>
        <p:spPr>
          <a:xfrm>
            <a:off x="6908148" y="5754539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634ADF7-63D0-2376-E3E3-19145EE0653E}"/>
              </a:ext>
            </a:extLst>
          </p:cNvPr>
          <p:cNvCxnSpPr>
            <a:cxnSpLocks/>
          </p:cNvCxnSpPr>
          <p:nvPr/>
        </p:nvCxnSpPr>
        <p:spPr>
          <a:xfrm>
            <a:off x="8845550" y="5754539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821FCD03-6A7D-96AA-43FF-106E18B2E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E1027-7B32-4D45-99D0-E224A42B714D}" type="datetime1">
              <a:rPr lang="en-US" smtClean="0"/>
              <a:t>5/29/25</a:t>
            </a:fld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BD89E03C-C270-A3E5-E86B-1148435A5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06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957EC-0832-0FAB-5370-BB5EA7BF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24" y="-16605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Charge state distribution (oxygen)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A80385-7178-8F8A-7BA0-8076D01134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2"/>
          <a:stretch/>
        </p:blipFill>
        <p:spPr>
          <a:xfrm>
            <a:off x="856394" y="762000"/>
            <a:ext cx="10479211" cy="5501217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D9557F2-85B7-33AA-8912-C15940CB7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FF32C-22DB-354B-A17E-E52B2A1F2D5A}" type="datetime1">
              <a:rPr lang="en-US" smtClean="0"/>
              <a:t>5/30/25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AD9CB-F331-4513-BC2A-578140E0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560E95-4FCD-E5A3-C161-19337C18E4D5}"/>
              </a:ext>
            </a:extLst>
          </p:cNvPr>
          <p:cNvSpPr txBox="1"/>
          <p:nvPr/>
        </p:nvSpPr>
        <p:spPr>
          <a:xfrm>
            <a:off x="6211824" y="1021407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He-Like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FDB9F-CFD3-E889-B28C-8257A7742764}"/>
              </a:ext>
            </a:extLst>
          </p:cNvPr>
          <p:cNvSpPr txBox="1"/>
          <p:nvPr/>
        </p:nvSpPr>
        <p:spPr>
          <a:xfrm>
            <a:off x="7585364" y="905791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H-Like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917416C-7F32-587C-0CF9-67B63580F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884413"/>
              </p:ext>
            </p:extLst>
          </p:nvPr>
        </p:nvGraphicFramePr>
        <p:xfrm>
          <a:off x="2431474" y="6202655"/>
          <a:ext cx="7973289" cy="609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57763">
                  <a:extLst>
                    <a:ext uri="{9D8B030D-6E8A-4147-A177-3AD203B41FA5}">
                      <a16:colId xmlns:a16="http://schemas.microsoft.com/office/drawing/2014/main" val="587530040"/>
                    </a:ext>
                  </a:extLst>
                </a:gridCol>
                <a:gridCol w="2657763">
                  <a:extLst>
                    <a:ext uri="{9D8B030D-6E8A-4147-A177-3AD203B41FA5}">
                      <a16:colId xmlns:a16="http://schemas.microsoft.com/office/drawing/2014/main" val="2140077904"/>
                    </a:ext>
                  </a:extLst>
                </a:gridCol>
                <a:gridCol w="2657763">
                  <a:extLst>
                    <a:ext uri="{9D8B030D-6E8A-4147-A177-3AD203B41FA5}">
                      <a16:colId xmlns:a16="http://schemas.microsoft.com/office/drawing/2014/main" val="2850910517"/>
                    </a:ext>
                  </a:extLst>
                </a:gridCol>
              </a:tblGrid>
              <a:tr h="297139">
                <a:tc>
                  <a:txBody>
                    <a:bodyPr/>
                    <a:lstStyle/>
                    <a:p>
                      <a:r>
                        <a:rPr lang="en-US" sz="1400" b="0" dirty="0"/>
                        <a:t>O 7+ (H-like)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Aichele 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Crossed beams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968774"/>
                  </a:ext>
                </a:extLst>
              </a:tr>
              <a:tr h="301266">
                <a:tc>
                  <a:txBody>
                    <a:bodyPr/>
                    <a:lstStyle/>
                    <a:p>
                      <a:r>
                        <a:rPr lang="en-US" sz="1400" dirty="0"/>
                        <a:t>O 6+ (He-like)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Donets 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Electron beam ion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811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2953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5DB99-D280-624E-9E6E-667B9D825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Oxygen He-⍺/Ly-⍺ Diagnostic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80F3DF-F8C6-7CAA-CDCD-8F92136798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282088" y="1690688"/>
            <a:ext cx="9627824" cy="5118926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82DABB-E6B1-2C14-A14D-9B54BDC4E38E}"/>
              </a:ext>
            </a:extLst>
          </p:cNvPr>
          <p:cNvSpPr txBox="1"/>
          <p:nvPr/>
        </p:nvSpPr>
        <p:spPr>
          <a:xfrm>
            <a:off x="2209800" y="4511677"/>
            <a:ext cx="10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±2%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556F25-2055-1313-7C0F-AB9FAC7232E3}"/>
              </a:ext>
            </a:extLst>
          </p:cNvPr>
          <p:cNvSpPr txBox="1"/>
          <p:nvPr/>
        </p:nvSpPr>
        <p:spPr>
          <a:xfrm>
            <a:off x="4035537" y="5341312"/>
            <a:ext cx="10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±8%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CDD4FB-6C9C-AE10-3DE4-C48666771858}"/>
              </a:ext>
            </a:extLst>
          </p:cNvPr>
          <p:cNvSpPr txBox="1"/>
          <p:nvPr/>
        </p:nvSpPr>
        <p:spPr>
          <a:xfrm>
            <a:off x="7119044" y="5440570"/>
            <a:ext cx="10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± 94%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867FED-1E21-95A3-3738-47DC4CDEB86D}"/>
              </a:ext>
            </a:extLst>
          </p:cNvPr>
          <p:cNvCxnSpPr>
            <a:cxnSpLocks/>
          </p:cNvCxnSpPr>
          <p:nvPr/>
        </p:nvCxnSpPr>
        <p:spPr>
          <a:xfrm>
            <a:off x="2391988" y="4362550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83860B-6BCF-087B-B3CC-CD727E6785DC}"/>
              </a:ext>
            </a:extLst>
          </p:cNvPr>
          <p:cNvCxnSpPr>
            <a:cxnSpLocks/>
          </p:cNvCxnSpPr>
          <p:nvPr/>
        </p:nvCxnSpPr>
        <p:spPr>
          <a:xfrm>
            <a:off x="2625090" y="4362650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6DBE47-A590-1DF0-12F9-393C89406659}"/>
              </a:ext>
            </a:extLst>
          </p:cNvPr>
          <p:cNvCxnSpPr>
            <a:cxnSpLocks/>
          </p:cNvCxnSpPr>
          <p:nvPr/>
        </p:nvCxnSpPr>
        <p:spPr>
          <a:xfrm>
            <a:off x="4067753" y="5266700"/>
            <a:ext cx="5232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A41264-354F-931D-F14E-DBA43677E3D1}"/>
              </a:ext>
            </a:extLst>
          </p:cNvPr>
          <p:cNvCxnSpPr>
            <a:cxnSpLocks/>
          </p:cNvCxnSpPr>
          <p:nvPr/>
        </p:nvCxnSpPr>
        <p:spPr>
          <a:xfrm>
            <a:off x="4069022" y="5192087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2DA4F6C-75FF-9298-C815-0594B1BCBDDD}"/>
              </a:ext>
            </a:extLst>
          </p:cNvPr>
          <p:cNvCxnSpPr>
            <a:cxnSpLocks/>
          </p:cNvCxnSpPr>
          <p:nvPr/>
        </p:nvCxnSpPr>
        <p:spPr>
          <a:xfrm>
            <a:off x="4591050" y="5192087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C8ACE9F-8AFA-A942-7733-83930A9A48F1}"/>
              </a:ext>
            </a:extLst>
          </p:cNvPr>
          <p:cNvCxnSpPr>
            <a:cxnSpLocks/>
          </p:cNvCxnSpPr>
          <p:nvPr/>
        </p:nvCxnSpPr>
        <p:spPr>
          <a:xfrm>
            <a:off x="6484620" y="6107129"/>
            <a:ext cx="418050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AF150AD-029A-E065-DD47-B9A97CDDFA60}"/>
              </a:ext>
            </a:extLst>
          </p:cNvPr>
          <p:cNvCxnSpPr>
            <a:cxnSpLocks/>
          </p:cNvCxnSpPr>
          <p:nvPr/>
        </p:nvCxnSpPr>
        <p:spPr>
          <a:xfrm>
            <a:off x="6484620" y="6031872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1B89277-C46D-E4B8-513B-393B6ACC33FE}"/>
              </a:ext>
            </a:extLst>
          </p:cNvPr>
          <p:cNvCxnSpPr>
            <a:cxnSpLocks/>
          </p:cNvCxnSpPr>
          <p:nvPr/>
        </p:nvCxnSpPr>
        <p:spPr>
          <a:xfrm>
            <a:off x="10665125" y="6031873"/>
            <a:ext cx="0" cy="149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2802997D-C41E-0931-8EBF-6DF790635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426A-5714-D741-A0CB-0502C263D349}" type="datetime1">
              <a:rPr lang="en-US" smtClean="0"/>
              <a:t>5/29/25</a:t>
            </a:fld>
            <a:endParaRPr lang="en-US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401D44D1-7513-D816-CB19-859C78CF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24</a:t>
            </a:fld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EE9B4EE-4C25-6A81-C437-7EA92B664AEC}"/>
              </a:ext>
            </a:extLst>
          </p:cNvPr>
          <p:cNvCxnSpPr>
            <a:cxnSpLocks/>
          </p:cNvCxnSpPr>
          <p:nvPr/>
        </p:nvCxnSpPr>
        <p:spPr>
          <a:xfrm>
            <a:off x="2391988" y="4437163"/>
            <a:ext cx="2331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505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AD29A-82D1-F427-1A3D-7F53D1A36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26F65-7DD9-4D6A-C3A3-5D727739A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Discrepancies for O 6+/7+ discrepancies, missing Fe data and large </a:t>
            </a:r>
            <a:r>
              <a:rPr lang="en-US" dirty="0" err="1"/>
              <a:t>unc</a:t>
            </a:r>
            <a:r>
              <a:rPr lang="en-US" dirty="0"/>
              <a:t>. Error bars highlight need for </a:t>
            </a:r>
          </a:p>
          <a:p>
            <a:r>
              <a:rPr lang="en-US" dirty="0"/>
              <a:t>Experimental data needed for Fe L shell</a:t>
            </a:r>
          </a:p>
          <a:p>
            <a:r>
              <a:rPr lang="en-US" dirty="0" err="1"/>
              <a:t>Metastables</a:t>
            </a:r>
            <a:r>
              <a:rPr lang="en-US" dirty="0"/>
              <a:t> in experiments contribute to disagreements with </a:t>
            </a:r>
            <a:r>
              <a:rPr lang="en-US" dirty="0" err="1"/>
              <a:t>Urdampilleta</a:t>
            </a:r>
            <a:r>
              <a:rPr lang="en-US" dirty="0"/>
              <a:t>, e.g., for O 6+/7+ </a:t>
            </a:r>
          </a:p>
          <a:p>
            <a:r>
              <a:rPr lang="en-US" dirty="0"/>
              <a:t>Integrating uncertainties remains an unsolved problem</a:t>
            </a:r>
          </a:p>
          <a:p>
            <a:endParaRPr lang="en-US" dirty="0"/>
          </a:p>
          <a:p>
            <a:r>
              <a:rPr lang="en-US" dirty="0"/>
              <a:t>plot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E669C-C1B3-4123-A73A-2279246BC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07F42-907D-834F-8251-A329DD2D355B}" type="datetime1">
              <a:rPr lang="en-US" smtClean="0"/>
              <a:t>5/29/25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504A1-C3C6-41F9-442E-A1FC0A08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08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56310-6B68-3CBF-22C2-4E754013F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E5251-5655-5B6B-60C0-9F0CE8C02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gratefully acknowledge funding from CHANDRA theory grant TM3-24004X.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4AC04-029F-DDE5-0394-EAB96A6FE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FEA19-91AC-B44F-88F0-FED6A7677147}" type="datetime1">
              <a:rPr lang="en-US" smtClean="0"/>
              <a:t>5/29/25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28BBE-B875-1F0E-A152-B43ED44A7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26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8810A7B-9DA1-6CC1-77D7-ABFD55A0F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1400" y="5338763"/>
            <a:ext cx="5029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37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B54C8-CF12-FBCD-10AA-446057DD8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980F4-7B9D-0A9F-C177-DC5E0B552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8DE11-4E9D-224D-956B-91022D6DCC83}" type="datetime1">
              <a:rPr lang="en-US" smtClean="0"/>
              <a:t>5/30/25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D6D649-C6BC-9069-DBF9-4A90B1DC9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A08073-E821-6962-3423-59EDEF68EC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80" t="22264" r="81805" b="72595"/>
          <a:stretch/>
        </p:blipFill>
        <p:spPr>
          <a:xfrm>
            <a:off x="100139" y="2771319"/>
            <a:ext cx="424321" cy="821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A982D-96F7-61C5-54F8-4396CE1F6D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61" t="11364" r="18636" b="81747"/>
          <a:stretch/>
        </p:blipFill>
        <p:spPr>
          <a:xfrm>
            <a:off x="1789058" y="136525"/>
            <a:ext cx="8613884" cy="1252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830464-DECE-2068-5CB1-5605F2D29F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94" t="7558" r="16254" b="80671"/>
          <a:stretch/>
        </p:blipFill>
        <p:spPr>
          <a:xfrm>
            <a:off x="524460" y="2241577"/>
            <a:ext cx="7962753" cy="18810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B2CAA4-E481-8647-ADB0-60D3A48EAB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873" t="41703" r="44897" b="57047"/>
          <a:stretch/>
        </p:blipFill>
        <p:spPr>
          <a:xfrm>
            <a:off x="4069355" y="4140526"/>
            <a:ext cx="872961" cy="19974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0277CD-CB10-C1C2-9F98-41B9B7E615D8}"/>
              </a:ext>
            </a:extLst>
          </p:cNvPr>
          <p:cNvSpPr/>
          <p:nvPr/>
        </p:nvSpPr>
        <p:spPr>
          <a:xfrm>
            <a:off x="1070762" y="2399302"/>
            <a:ext cx="1203983" cy="1395448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C00000"/>
                </a:solidFill>
              </a:ln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E8BC4D-FCC0-3FD2-3BD0-374F7EFD7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907" y="1503663"/>
            <a:ext cx="2323633" cy="299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7908D6C-ED84-59A1-5EB4-C7E95C43EFDD}"/>
              </a:ext>
            </a:extLst>
          </p:cNvPr>
          <p:cNvSpPr txBox="1"/>
          <p:nvPr/>
        </p:nvSpPr>
        <p:spPr>
          <a:xfrm>
            <a:off x="9167758" y="4542912"/>
            <a:ext cx="26759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</a:t>
            </a:r>
            <a:r>
              <a:rPr lang="en-US" sz="1200" dirty="0" err="1"/>
              <a:t>www.rkm.com.au</a:t>
            </a:r>
            <a:r>
              <a:rPr lang="en-US" sz="1200" dirty="0"/>
              <a:t>/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C4EB2D2-807E-7409-BF27-BE3973308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486" y="4974980"/>
            <a:ext cx="9724826" cy="1996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Paraphrased from Girish 2007: </a:t>
            </a:r>
            <a:r>
              <a:rPr lang="en-US" sz="2000" i="1" dirty="0"/>
              <a:t>Fe He-⍺/Ly-⍺ ratio of 0.82±0.18 suggests an ionization temperature of 12.4±1.1 keV using calculations of </a:t>
            </a:r>
            <a:r>
              <a:rPr lang="en-US" sz="2000" i="1" dirty="0" err="1"/>
              <a:t>Mewe</a:t>
            </a:r>
            <a:r>
              <a:rPr lang="en-US" sz="2000" i="1" dirty="0"/>
              <a:t> 1985.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D8CB025-3037-3CE7-7AD7-9F746906D6C4}"/>
              </a:ext>
            </a:extLst>
          </p:cNvPr>
          <p:cNvSpPr txBox="1">
            <a:spLocks/>
          </p:cNvSpPr>
          <p:nvPr/>
        </p:nvSpPr>
        <p:spPr>
          <a:xfrm>
            <a:off x="1741714" y="6080303"/>
            <a:ext cx="8708571" cy="1996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Question: What temperature uncertainty do we get from experiments?</a:t>
            </a:r>
          </a:p>
        </p:txBody>
      </p:sp>
    </p:spTree>
    <p:extLst>
      <p:ext uri="{BB962C8B-B14F-4D97-AF65-F5344CB8AC3E}">
        <p14:creationId xmlns:p14="http://schemas.microsoft.com/office/powerpoint/2010/main" val="397154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0F4F46A-B59A-282A-B354-0E65142E1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BFC0A-F7E2-3B29-6A24-132F58060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8DE11-4E9D-224D-956B-91022D6DCC83}" type="datetime1">
              <a:rPr lang="en-US" smtClean="0"/>
              <a:t>5/30/25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B3462-994F-238E-A3AF-5CE5160A9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22877-0B63-77F0-1542-49F20F2E94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80" t="22264" r="81805" b="72595"/>
          <a:stretch/>
        </p:blipFill>
        <p:spPr>
          <a:xfrm>
            <a:off x="43289" y="2040310"/>
            <a:ext cx="424321" cy="821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C6D9EE-F32D-2CEA-9458-9AD0A7103F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61" t="11364" r="18636" b="78754"/>
          <a:stretch/>
        </p:blipFill>
        <p:spPr>
          <a:xfrm>
            <a:off x="2957744" y="39357"/>
            <a:ext cx="6276512" cy="13093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23EA16-B696-B872-28BD-3B9A56F48F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94" t="7558" r="16254" b="80671"/>
          <a:stretch/>
        </p:blipFill>
        <p:spPr>
          <a:xfrm>
            <a:off x="467610" y="1510568"/>
            <a:ext cx="7962753" cy="18810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8B06DA-6E18-DA8F-2839-DE1BF05A9D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48" t="80314" r="15649" b="7190"/>
          <a:stretch/>
        </p:blipFill>
        <p:spPr>
          <a:xfrm>
            <a:off x="388980" y="3921579"/>
            <a:ext cx="8041383" cy="1996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CED4D5-DC44-9427-9D32-3F6064A776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873" t="41703" r="44897" b="57047"/>
          <a:stretch/>
        </p:blipFill>
        <p:spPr>
          <a:xfrm>
            <a:off x="4012505" y="3409517"/>
            <a:ext cx="872961" cy="1997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C144C3-E951-8C17-CA8E-FDE3C877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80" t="22264" r="81805" b="72595"/>
          <a:stretch/>
        </p:blipFill>
        <p:spPr>
          <a:xfrm>
            <a:off x="43288" y="4509212"/>
            <a:ext cx="424321" cy="82155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5F931A8-3AD0-22D4-2270-39366D9E49EB}"/>
              </a:ext>
            </a:extLst>
          </p:cNvPr>
          <p:cNvSpPr/>
          <p:nvPr/>
        </p:nvSpPr>
        <p:spPr>
          <a:xfrm>
            <a:off x="1013912" y="1668293"/>
            <a:ext cx="1203983" cy="1395448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C00000"/>
                </a:solidFill>
              </a:ln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FA89FC-9537-EC8C-703A-D1AA576D5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759" y="707977"/>
            <a:ext cx="2323633" cy="299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89C9F29-5A8C-903A-C669-2912544049D9}"/>
              </a:ext>
            </a:extLst>
          </p:cNvPr>
          <p:cNvSpPr txBox="1"/>
          <p:nvPr/>
        </p:nvSpPr>
        <p:spPr>
          <a:xfrm>
            <a:off x="8991610" y="3747226"/>
            <a:ext cx="26759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</a:t>
            </a:r>
            <a:r>
              <a:rPr lang="en-US" sz="1200" dirty="0" err="1"/>
              <a:t>www.rkm.com.au</a:t>
            </a:r>
            <a:r>
              <a:rPr lang="en-US" sz="1200" dirty="0"/>
              <a:t>/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BD235D-3DBE-7966-0F95-1B4AF2C5AD43}"/>
              </a:ext>
            </a:extLst>
          </p:cNvPr>
          <p:cNvSpPr/>
          <p:nvPr/>
        </p:nvSpPr>
        <p:spPr>
          <a:xfrm>
            <a:off x="1218431" y="4123458"/>
            <a:ext cx="725715" cy="1395448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C00000"/>
                </a:solidFill>
              </a:ln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67D40D-1F7F-E7B4-5C58-6C81376180A3}"/>
              </a:ext>
            </a:extLst>
          </p:cNvPr>
          <p:cNvSpPr/>
          <p:nvPr/>
        </p:nvSpPr>
        <p:spPr>
          <a:xfrm>
            <a:off x="5677946" y="4123458"/>
            <a:ext cx="1230086" cy="1395448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C00000"/>
                </a:solidFill>
              </a:ln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5D23BF-876B-E830-606C-90E33FB44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58" y="4191878"/>
            <a:ext cx="3657854" cy="1996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Paraphrased from Girish 2007: </a:t>
            </a:r>
            <a:r>
              <a:rPr lang="en-US" sz="2000" i="1" dirty="0"/>
              <a:t>Fe He-⍺/Ly-⍺ ratio of 0.82±0.18 suggests an ionization temperature of 12.4±1.1 keV using calculations of </a:t>
            </a:r>
            <a:r>
              <a:rPr lang="en-US" sz="2000" i="1" dirty="0" err="1"/>
              <a:t>Mewe</a:t>
            </a:r>
            <a:r>
              <a:rPr lang="en-US" sz="2000" i="1" dirty="0"/>
              <a:t> 1985.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F9DFFD0-ADA2-08D1-003C-4A10DA91C5D3}"/>
              </a:ext>
            </a:extLst>
          </p:cNvPr>
          <p:cNvSpPr txBox="1">
            <a:spLocks/>
          </p:cNvSpPr>
          <p:nvPr/>
        </p:nvSpPr>
        <p:spPr>
          <a:xfrm>
            <a:off x="1741714" y="6080303"/>
            <a:ext cx="8708571" cy="1996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Question: What temperature uncertainty do we get from experiments?</a:t>
            </a:r>
          </a:p>
        </p:txBody>
      </p:sp>
    </p:spTree>
    <p:extLst>
      <p:ext uri="{BB962C8B-B14F-4D97-AF65-F5344CB8AC3E}">
        <p14:creationId xmlns:p14="http://schemas.microsoft.com/office/powerpoint/2010/main" val="1563363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ADD13-24C6-B549-1C73-41616CFEC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F12F2-B9FF-E74B-4AFC-6ECF8588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DF40AC6-CEC9-EC3A-CC12-8EC37741D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0121562"/>
              </p:ext>
            </p:extLst>
          </p:nvPr>
        </p:nvGraphicFramePr>
        <p:xfrm>
          <a:off x="415739" y="1709330"/>
          <a:ext cx="11360521" cy="336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7AABC4B-A6B9-F257-9F86-48384F84B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CA6D8-4AFB-A44F-82EC-DFF8F15D778A}" type="datetime1">
              <a:rPr lang="en-US" smtClean="0"/>
              <a:t>5/30/25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CCA725E-DF8F-F6D3-E6BF-1E20E2B65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81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7894-E932-0EAD-BEB7-42E838C64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216" y="555653"/>
            <a:ext cx="5051155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Fe cross section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D665-69A9-D9AC-FDB3-72BB1D960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01406-52D2-9C47-9D2F-AA1A4A647CB6}" type="datetime1">
              <a:rPr lang="en-US" smtClean="0"/>
              <a:t>5/30/25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CF985-C98D-9D68-11CA-CC93D23D9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A9D10A7-0CC4-AB43-7BBC-70D557B7F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682153"/>
              </p:ext>
            </p:extLst>
          </p:nvPr>
        </p:nvGraphicFramePr>
        <p:xfrm>
          <a:off x="549702" y="1580841"/>
          <a:ext cx="3581092" cy="4071477"/>
        </p:xfrm>
        <a:graphic>
          <a:graphicData uri="http://schemas.openxmlformats.org/drawingml/2006/table">
            <a:tbl>
              <a:tblPr/>
              <a:tblGrid>
                <a:gridCol w="860628">
                  <a:extLst>
                    <a:ext uri="{9D8B030D-6E8A-4147-A177-3AD203B41FA5}">
                      <a16:colId xmlns:a16="http://schemas.microsoft.com/office/drawing/2014/main" val="2983798390"/>
                    </a:ext>
                  </a:extLst>
                </a:gridCol>
                <a:gridCol w="311093">
                  <a:extLst>
                    <a:ext uri="{9D8B030D-6E8A-4147-A177-3AD203B41FA5}">
                      <a16:colId xmlns:a16="http://schemas.microsoft.com/office/drawing/2014/main" val="4080212575"/>
                    </a:ext>
                  </a:extLst>
                </a:gridCol>
                <a:gridCol w="1184068">
                  <a:extLst>
                    <a:ext uri="{9D8B030D-6E8A-4147-A177-3AD203B41FA5}">
                      <a16:colId xmlns:a16="http://schemas.microsoft.com/office/drawing/2014/main" val="856897808"/>
                    </a:ext>
                  </a:extLst>
                </a:gridCol>
                <a:gridCol w="1225303">
                  <a:extLst>
                    <a:ext uri="{9D8B030D-6E8A-4147-A177-3AD203B41FA5}">
                      <a16:colId xmlns:a16="http://schemas.microsoft.com/office/drawing/2014/main" val="3788270744"/>
                    </a:ext>
                  </a:extLst>
                </a:gridCol>
              </a:tblGrid>
              <a:tr h="514105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Fe Charge State (q+)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Experiment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Method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3071863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Neutral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Freund 1990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207978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II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Stenke 1999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268790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2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III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Stenke 1999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928359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IV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Stenke 1999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002610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4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V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Stenke 1999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305201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VI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Stenke 1999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792244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6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VII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Stenke 1999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395649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7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VIII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Hahn 2015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Ion storage ring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3759333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8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IX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Hahn 2016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Ion storage ring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3375136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9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X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Hahn 2012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Ion storage ring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757150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XI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Hahn 2012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Ion storage ring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170654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11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XII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Hahn 2011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Ion storage ring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743322"/>
                  </a:ext>
                </a:extLst>
              </a:tr>
              <a:tr h="27364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12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XIII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Hahn 2011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Ion storage ring</a:t>
                      </a:r>
                    </a:p>
                  </a:txBody>
                  <a:tcPr marL="18930" marR="18930" marT="12620" marB="1262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71790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EB58786-92D3-6C4F-91B1-894FD0AB7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901543"/>
              </p:ext>
            </p:extLst>
          </p:nvPr>
        </p:nvGraphicFramePr>
        <p:xfrm>
          <a:off x="4226484" y="1580842"/>
          <a:ext cx="3371563" cy="4071475"/>
        </p:xfrm>
        <a:graphic>
          <a:graphicData uri="http://schemas.openxmlformats.org/drawingml/2006/table">
            <a:tbl>
              <a:tblPr/>
              <a:tblGrid>
                <a:gridCol w="576142">
                  <a:extLst>
                    <a:ext uri="{9D8B030D-6E8A-4147-A177-3AD203B41FA5}">
                      <a16:colId xmlns:a16="http://schemas.microsoft.com/office/drawing/2014/main" val="1830837298"/>
                    </a:ext>
                  </a:extLst>
                </a:gridCol>
                <a:gridCol w="278306">
                  <a:extLst>
                    <a:ext uri="{9D8B030D-6E8A-4147-A177-3AD203B41FA5}">
                      <a16:colId xmlns:a16="http://schemas.microsoft.com/office/drawing/2014/main" val="3964161242"/>
                    </a:ext>
                  </a:extLst>
                </a:gridCol>
                <a:gridCol w="964087">
                  <a:extLst>
                    <a:ext uri="{9D8B030D-6E8A-4147-A177-3AD203B41FA5}">
                      <a16:colId xmlns:a16="http://schemas.microsoft.com/office/drawing/2014/main" val="512336749"/>
                    </a:ext>
                  </a:extLst>
                </a:gridCol>
                <a:gridCol w="1553028">
                  <a:extLst>
                    <a:ext uri="{9D8B030D-6E8A-4147-A177-3AD203B41FA5}">
                      <a16:colId xmlns:a16="http://schemas.microsoft.com/office/drawing/2014/main" val="2426384887"/>
                    </a:ext>
                  </a:extLst>
                </a:gridCol>
              </a:tblGrid>
              <a:tr h="513297">
                <a:tc>
                  <a:txBody>
                    <a:bodyPr/>
                    <a:lstStyle/>
                    <a:p>
                      <a:pPr rtl="0" fontAlgn="b"/>
                      <a:r>
                        <a:rPr lang="en-US" sz="900" dirty="0">
                          <a:effectLst/>
                        </a:rPr>
                        <a:t>Fe Charge State (q+)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Experiment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Method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047242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13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XIV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Hahn 2013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Ion storage ring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816896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14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XV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Bernhardt 2014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Ion storage ring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137736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15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XVI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Gregory 1987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Crossed beams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643020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16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XVII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Hahn 2013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Ion storage ring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987890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17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XVIII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Hahn 2013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Ion storage ring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781177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18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XIX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No experiments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Zhang &amp; Sampson (1990)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328205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19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XX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No experiments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Zhang &amp; Sampson (1990)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5053511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20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XXI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No experiments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Zhang &amp; Sampson (1990)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66931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21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XXII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No experiments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Zhang &amp; Sampson (1990)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897162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22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XXIII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No experiments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Younger (1982)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750625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23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XXIV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Wong 1993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Electron beam ion trap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679727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24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XXV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Yang 2025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Electron beam ion trap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782493"/>
                  </a:ext>
                </a:extLst>
              </a:tr>
              <a:tr h="2737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25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 dirty="0">
                          <a:effectLst/>
                        </a:rPr>
                        <a:t>XXVI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 dirty="0">
                          <a:effectLst/>
                        </a:rPr>
                        <a:t>O'Rourke 2001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 dirty="0">
                          <a:effectLst/>
                        </a:rPr>
                        <a:t>Electron beam ion trap</a:t>
                      </a:r>
                    </a:p>
                  </a:txBody>
                  <a:tcPr marL="14648" marR="14648" marT="9765" marB="97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4585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729CD84-82A2-2EB6-2FC3-E3808844B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936303"/>
              </p:ext>
            </p:extLst>
          </p:nvPr>
        </p:nvGraphicFramePr>
        <p:xfrm>
          <a:off x="8322102" y="1580840"/>
          <a:ext cx="3371564" cy="4071475"/>
        </p:xfrm>
        <a:graphic>
          <a:graphicData uri="http://schemas.openxmlformats.org/drawingml/2006/table">
            <a:tbl>
              <a:tblPr/>
              <a:tblGrid>
                <a:gridCol w="842891">
                  <a:extLst>
                    <a:ext uri="{9D8B030D-6E8A-4147-A177-3AD203B41FA5}">
                      <a16:colId xmlns:a16="http://schemas.microsoft.com/office/drawing/2014/main" val="640758335"/>
                    </a:ext>
                  </a:extLst>
                </a:gridCol>
                <a:gridCol w="842891">
                  <a:extLst>
                    <a:ext uri="{9D8B030D-6E8A-4147-A177-3AD203B41FA5}">
                      <a16:colId xmlns:a16="http://schemas.microsoft.com/office/drawing/2014/main" val="3130257057"/>
                    </a:ext>
                  </a:extLst>
                </a:gridCol>
                <a:gridCol w="842891">
                  <a:extLst>
                    <a:ext uri="{9D8B030D-6E8A-4147-A177-3AD203B41FA5}">
                      <a16:colId xmlns:a16="http://schemas.microsoft.com/office/drawing/2014/main" val="601933503"/>
                    </a:ext>
                  </a:extLst>
                </a:gridCol>
                <a:gridCol w="842891">
                  <a:extLst>
                    <a:ext uri="{9D8B030D-6E8A-4147-A177-3AD203B41FA5}">
                      <a16:colId xmlns:a16="http://schemas.microsoft.com/office/drawing/2014/main" val="3450415442"/>
                    </a:ext>
                  </a:extLst>
                </a:gridCol>
              </a:tblGrid>
              <a:tr h="409867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O Charge State (q+)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Numeral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Experiment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Method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451956"/>
                  </a:ext>
                </a:extLst>
              </a:tr>
              <a:tr h="409867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Neutral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Thompson 1995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861138"/>
                  </a:ext>
                </a:extLst>
              </a:tr>
              <a:tr h="409867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II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Lecointre 2013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622567"/>
                  </a:ext>
                </a:extLst>
              </a:tr>
              <a:tr h="409867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2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III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Phaneuf 1987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FE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869577"/>
                  </a:ext>
                </a:extLst>
              </a:tr>
              <a:tr h="601203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IV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Donets 1981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FE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200">
                          <a:effectLst/>
                        </a:rPr>
                        <a:t>Electron beam ion source</a:t>
                      </a:r>
                    </a:p>
                  </a:txBody>
                  <a:tcPr marL="0" marR="0" marT="12997" marB="12997" anchor="b">
                    <a:lnL w="9525" cap="flat" cmpd="sng" algn="ctr">
                      <a:solidFill>
                        <a:srgbClr val="C0FE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FE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FE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343664"/>
                  </a:ext>
                </a:extLst>
              </a:tr>
              <a:tr h="409867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4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V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Fogle 2008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395544"/>
                  </a:ext>
                </a:extLst>
              </a:tr>
              <a:tr h="409867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VI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Crandall 1986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Crossed beams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4018783"/>
                  </a:ext>
                </a:extLst>
              </a:tr>
              <a:tr h="601203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6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VII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Donets 1981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200">
                          <a:effectLst/>
                        </a:rPr>
                        <a:t>Electron beam ion source</a:t>
                      </a:r>
                    </a:p>
                  </a:txBody>
                  <a:tcPr marL="0" marR="0" marT="12997" marB="12997" anchor="b">
                    <a:lnL w="9525" cap="flat" cmpd="sng" algn="ctr">
                      <a:solidFill>
                        <a:srgbClr val="C0C0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1127981"/>
                  </a:ext>
                </a:extLst>
              </a:tr>
              <a:tr h="409867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7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VIII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Aichele 1998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Crossed beams</a:t>
                      </a:r>
                    </a:p>
                  </a:txBody>
                  <a:tcPr marL="19495" marR="19495" marT="12997" marB="1299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511170"/>
                  </a:ext>
                </a:extLst>
              </a:tr>
            </a:tbl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CDBD85DF-DC8B-05DE-1879-65F7F62E07C2}"/>
              </a:ext>
            </a:extLst>
          </p:cNvPr>
          <p:cNvSpPr txBox="1">
            <a:spLocks/>
          </p:cNvSpPr>
          <p:nvPr/>
        </p:nvSpPr>
        <p:spPr>
          <a:xfrm>
            <a:off x="7823767" y="555650"/>
            <a:ext cx="43682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O cross section data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E087F63-DCA9-A0E8-E1C1-B047DA2C5C2D}"/>
              </a:ext>
            </a:extLst>
          </p:cNvPr>
          <p:cNvSpPr txBox="1">
            <a:spLocks/>
          </p:cNvSpPr>
          <p:nvPr/>
        </p:nvSpPr>
        <p:spPr>
          <a:xfrm>
            <a:off x="1897575" y="5800694"/>
            <a:ext cx="8173888" cy="555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D9C15-D81F-6054-FF6B-570CAD470FA0}"/>
              </a:ext>
            </a:extLst>
          </p:cNvPr>
          <p:cNvSpPr txBox="1"/>
          <p:nvPr/>
        </p:nvSpPr>
        <p:spPr>
          <a:xfrm>
            <a:off x="1334710" y="5784952"/>
            <a:ext cx="5592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Missing data is replaced by </a:t>
            </a:r>
            <a:r>
              <a:rPr lang="en-US" dirty="0" err="1"/>
              <a:t>Urdampilleta</a:t>
            </a:r>
            <a:r>
              <a:rPr lang="en-US" dirty="0"/>
              <a:t> 2017 with error bars estimated from neighboring experiments</a:t>
            </a:r>
          </a:p>
        </p:txBody>
      </p:sp>
    </p:spTree>
    <p:extLst>
      <p:ext uri="{BB962C8B-B14F-4D97-AF65-F5344CB8AC3E}">
        <p14:creationId xmlns:p14="http://schemas.microsoft.com/office/powerpoint/2010/main" val="1714434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52410-FAB0-F8F6-5A14-961D976E9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C8E20DE-A443-EDD3-F282-434B092F56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2191619"/>
              </p:ext>
            </p:extLst>
          </p:nvPr>
        </p:nvGraphicFramePr>
        <p:xfrm>
          <a:off x="736269" y="1690688"/>
          <a:ext cx="10859383" cy="336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A47A4C1-F0D3-1691-E300-599217E5E161}"/>
              </a:ext>
            </a:extLst>
          </p:cNvPr>
          <p:cNvSpPr txBox="1"/>
          <p:nvPr/>
        </p:nvSpPr>
        <p:spPr>
          <a:xfrm>
            <a:off x="1497496" y="4678017"/>
            <a:ext cx="24649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Problem: No data for Fe22+ through Fe18+. Solution: For now, use </a:t>
            </a:r>
            <a:r>
              <a:rPr lang="en-US" dirty="0" err="1"/>
              <a:t>Urdampilleta</a:t>
            </a:r>
            <a:r>
              <a:rPr lang="en-US" dirty="0"/>
              <a:t> data with similar errors to nearby ions (20%).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DD038-52FC-6C51-F4F3-640F14D5AB28}"/>
              </a:ext>
            </a:extLst>
          </p:cNvPr>
          <p:cNvSpPr txBox="1"/>
          <p:nvPr/>
        </p:nvSpPr>
        <p:spPr>
          <a:xfrm>
            <a:off x="3962400" y="5058888"/>
            <a:ext cx="39027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Problem: Crossed-beam experiments are prone to metastable ions, affecting measured cross sections. In rare cases, the ground state CS can be inferred by extrapolating (need to adjust and measure metastable pop) 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9976E9B-3A99-B402-1B7E-51F632C3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CA6D8-4AFB-A44F-82EC-DFF8F15D778A}" type="datetime1">
              <a:rPr lang="en-US" smtClean="0"/>
              <a:t>5/30/25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C676349-B6B0-7279-9A0A-9B7B47737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77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2B2ED-59CE-FB95-C058-9759FD721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BE708-0D03-C972-6856-429DB32C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5A704D5-3243-BD09-FEA2-CAE3B904FA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976263"/>
              </p:ext>
            </p:extLst>
          </p:nvPr>
        </p:nvGraphicFramePr>
        <p:xfrm>
          <a:off x="415739" y="1709330"/>
          <a:ext cx="11360521" cy="336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6DDE681-F24F-AFCF-7617-F85A24B96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CA6D8-4AFB-A44F-82EC-DFF8F15D778A}" type="datetime1">
              <a:rPr lang="en-US" smtClean="0"/>
              <a:t>5/30/25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D5F2FA8-C3E0-AC53-F472-FED8A134F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D783-698A-BA48-BA7A-C2BF79CD90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19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69526-E1DC-BDEA-98B6-1723BD829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54081-430A-792E-0A28-E2C1BC119E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892" y="6343993"/>
            <a:ext cx="2743200" cy="365125"/>
          </a:xfrm>
        </p:spPr>
        <p:txBody>
          <a:bodyPr/>
          <a:lstStyle/>
          <a:p>
            <a:fld id="{E6101406-52D2-9C47-9D2F-AA1A4A647CB6}" type="datetime1">
              <a:rPr lang="en-US" smtClean="0"/>
              <a:t>5/30/25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5F68DE-BFD7-7F9C-DD4B-A42B79184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292" y="6343993"/>
            <a:ext cx="2743200" cy="365125"/>
          </a:xfrm>
        </p:spPr>
        <p:txBody>
          <a:bodyPr/>
          <a:lstStyle/>
          <a:p>
            <a:fld id="{B807D783-698A-BA48-BA7A-C2BF79CD90B1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26F48A-FC2E-0CF8-FB80-776D300FE9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0" y="124168"/>
            <a:ext cx="11717382" cy="622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14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12687</TotalTime>
  <Words>1640</Words>
  <Application>Microsoft Macintosh PowerPoint</Application>
  <PresentationFormat>Widescreen</PresentationFormat>
  <Paragraphs>370</Paragraphs>
  <Slides>26</Slides>
  <Notes>25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Brush Script MT</vt:lpstr>
      <vt:lpstr>Aptos</vt:lpstr>
      <vt:lpstr>Aptos Display</vt:lpstr>
      <vt:lpstr>Arial</vt:lpstr>
      <vt:lpstr>Charm</vt:lpstr>
      <vt:lpstr>Office Theme</vt:lpstr>
      <vt:lpstr>Implementing Experimental Ionization Rates in Spectral Models</vt:lpstr>
      <vt:lpstr>Overview</vt:lpstr>
      <vt:lpstr>PowerPoint Presentation</vt:lpstr>
      <vt:lpstr>PowerPoint Presentation</vt:lpstr>
      <vt:lpstr>Methods</vt:lpstr>
      <vt:lpstr>Fe cross section data</vt:lpstr>
      <vt:lpstr>Methods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</vt:lpstr>
      <vt:lpstr>PowerPoint Presentation</vt:lpstr>
      <vt:lpstr>PowerPoint Presentation</vt:lpstr>
      <vt:lpstr>Results: Charge state distribution (iron)</vt:lpstr>
      <vt:lpstr>PowerPoint Presentation</vt:lpstr>
      <vt:lpstr>PowerPoint Presentation</vt:lpstr>
      <vt:lpstr>PowerPoint Presentation</vt:lpstr>
      <vt:lpstr>Iron He-⍺/Ly-⍺ Diagnostic</vt:lpstr>
      <vt:lpstr>Charge state distribution (oxygen)</vt:lpstr>
      <vt:lpstr>Oxygen He-⍺/Ly-⍺ Diagnostic</vt:lpstr>
      <vt:lpstr>Summary</vt:lpstr>
      <vt:lpstr>Acknowledgements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Grant Mondeel</dc:creator>
  <cp:lastModifiedBy>Grant Mondeel</cp:lastModifiedBy>
  <cp:revision>135</cp:revision>
  <dcterms:created xsi:type="dcterms:W3CDTF">2025-05-27T22:59:58Z</dcterms:created>
  <dcterms:modified xsi:type="dcterms:W3CDTF">2025-06-05T18:27:12Z</dcterms:modified>
</cp:coreProperties>
</file>